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b8e410156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b8e410156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bfb4eab5c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bfb4eab5c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b8e410156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b8e410156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b8e410156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b8e410156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c2bdb8bd5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c2bdb8bd5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c2bdb8bd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c2bdb8bd5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8e410156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b8e410156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b8e410156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b8e410156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62575"/>
            <a:ext cx="8520600" cy="97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de">
                <a:latin typeface="Times New Roman"/>
                <a:ea typeface="Times New Roman"/>
                <a:cs typeface="Times New Roman"/>
                <a:sym typeface="Times New Roman"/>
              </a:rPr>
              <a:t>EFL Teaching Methodology</a:t>
            </a:r>
            <a:endParaRPr>
              <a:latin typeface="Times New Roman"/>
              <a:ea typeface="Times New Roman"/>
              <a:cs typeface="Times New Roman"/>
              <a:sym typeface="Times New Roman"/>
            </a:endParaRPr>
          </a:p>
        </p:txBody>
      </p:sp>
      <p:sp>
        <p:nvSpPr>
          <p:cNvPr id="55" name="Google Shape;55;p13"/>
          <p:cNvSpPr txBox="1"/>
          <p:nvPr>
            <p:ph idx="1" type="subTitle"/>
          </p:nvPr>
        </p:nvSpPr>
        <p:spPr>
          <a:xfrm>
            <a:off x="311700" y="11402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de">
                <a:latin typeface="Times New Roman"/>
                <a:ea typeface="Times New Roman"/>
                <a:cs typeface="Times New Roman"/>
                <a:sym typeface="Times New Roman"/>
              </a:rPr>
              <a:t>Teaching the four main skills in</a:t>
            </a:r>
            <a:endParaRPr>
              <a:latin typeface="Times New Roman"/>
              <a:ea typeface="Times New Roman"/>
              <a:cs typeface="Times New Roman"/>
              <a:sym typeface="Times New Roman"/>
            </a:endParaRPr>
          </a:p>
          <a:p>
            <a:pPr indent="0" lvl="0" marL="0" rtl="0" algn="ctr">
              <a:spcBef>
                <a:spcPts val="0"/>
              </a:spcBef>
              <a:spcAft>
                <a:spcPts val="0"/>
              </a:spcAft>
              <a:buNone/>
            </a:pPr>
            <a:r>
              <a:rPr lang="de">
                <a:latin typeface="Times New Roman"/>
                <a:ea typeface="Times New Roman"/>
                <a:cs typeface="Times New Roman"/>
                <a:sym typeface="Times New Roman"/>
              </a:rPr>
              <a:t>English as a Foreign Language (EFL)</a:t>
            </a:r>
            <a:endParaRPr>
              <a:latin typeface="Times New Roman"/>
              <a:ea typeface="Times New Roman"/>
              <a:cs typeface="Times New Roman"/>
              <a:sym typeface="Times New Roman"/>
            </a:endParaRPr>
          </a:p>
        </p:txBody>
      </p:sp>
      <p:sp>
        <p:nvSpPr>
          <p:cNvPr id="56" name="Google Shape;56;p13"/>
          <p:cNvSpPr txBox="1"/>
          <p:nvPr>
            <p:ph idx="4294967295" type="body"/>
          </p:nvPr>
        </p:nvSpPr>
        <p:spPr>
          <a:xfrm>
            <a:off x="311700" y="2389025"/>
            <a:ext cx="8520600" cy="23298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1200"/>
              </a:spcAft>
              <a:buNone/>
            </a:pPr>
            <a:r>
              <a:rPr lang="de">
                <a:latin typeface="Times New Roman"/>
                <a:ea typeface="Times New Roman"/>
                <a:cs typeface="Times New Roman"/>
                <a:sym typeface="Times New Roman"/>
              </a:rPr>
              <a:t>Anhelina Romaniuk, Ukraine</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Yulia Rotar, Ukraine</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Ivan Luchynskyi, Ukraine</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Oleksandr Rabtsun, Ukraine</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Elssa Saba, Lebanon</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Sina Kouly, Lebanon</a:t>
            </a:r>
            <a:br>
              <a:rPr lang="de">
                <a:latin typeface="Times New Roman"/>
                <a:ea typeface="Times New Roman"/>
                <a:cs typeface="Times New Roman"/>
                <a:sym typeface="Times New Roman"/>
              </a:rPr>
            </a:br>
            <a:r>
              <a:rPr lang="de">
                <a:latin typeface="Times New Roman"/>
                <a:ea typeface="Times New Roman"/>
                <a:cs typeface="Times New Roman"/>
                <a:sym typeface="Times New Roman"/>
              </a:rPr>
              <a:t>Fabian Wiese, Germany</a:t>
            </a:r>
            <a:endParaRPr>
              <a:latin typeface="Times New Roman"/>
              <a:ea typeface="Times New Roman"/>
              <a:cs typeface="Times New Roman"/>
              <a:sym typeface="Times New Roman"/>
            </a:endParaRPr>
          </a:p>
        </p:txBody>
      </p:sp>
      <p:pic>
        <p:nvPicPr>
          <p:cNvPr id="57" name="Google Shape;57;p13"/>
          <p:cNvPicPr preferRelativeResize="0"/>
          <p:nvPr/>
        </p:nvPicPr>
        <p:blipFill>
          <a:blip r:embed="rId4">
            <a:alphaModFix/>
          </a:blip>
          <a:stretch>
            <a:fillRect/>
          </a:stretch>
        </p:blipFill>
        <p:spPr>
          <a:xfrm rot="-13">
            <a:off x="7045650" y="1468728"/>
            <a:ext cx="1585200" cy="737495"/>
          </a:xfrm>
          <a:prstGeom prst="rect">
            <a:avLst/>
          </a:prstGeom>
          <a:noFill/>
          <a:ln>
            <a:noFill/>
          </a:ln>
        </p:spPr>
      </p:pic>
      <p:pic>
        <p:nvPicPr>
          <p:cNvPr id="58" name="Google Shape;58;p13"/>
          <p:cNvPicPr preferRelativeResize="0"/>
          <p:nvPr/>
        </p:nvPicPr>
        <p:blipFill>
          <a:blip r:embed="rId5">
            <a:alphaModFix/>
          </a:blip>
          <a:stretch>
            <a:fillRect/>
          </a:stretch>
        </p:blipFill>
        <p:spPr>
          <a:xfrm rot="-28">
            <a:off x="7025750" y="2292882"/>
            <a:ext cx="1585200" cy="797637"/>
          </a:xfrm>
          <a:prstGeom prst="rect">
            <a:avLst/>
          </a:prstGeom>
          <a:noFill/>
          <a:ln>
            <a:noFill/>
          </a:ln>
        </p:spPr>
      </p:pic>
      <p:pic>
        <p:nvPicPr>
          <p:cNvPr id="59" name="Google Shape;59;p13"/>
          <p:cNvPicPr preferRelativeResize="0"/>
          <p:nvPr/>
        </p:nvPicPr>
        <p:blipFill>
          <a:blip r:embed="rId6">
            <a:alphaModFix/>
          </a:blip>
          <a:stretch>
            <a:fillRect/>
          </a:stretch>
        </p:blipFill>
        <p:spPr>
          <a:xfrm>
            <a:off x="7025750" y="3177175"/>
            <a:ext cx="1605101" cy="910725"/>
          </a:xfrm>
          <a:prstGeom prst="rect">
            <a:avLst/>
          </a:prstGeom>
          <a:noFill/>
          <a:ln>
            <a:noFill/>
          </a:ln>
        </p:spPr>
      </p:pic>
      <p:pic>
        <p:nvPicPr>
          <p:cNvPr id="60" name="Google Shape;60;p13"/>
          <p:cNvPicPr preferRelativeResize="0"/>
          <p:nvPr/>
        </p:nvPicPr>
        <p:blipFill>
          <a:blip r:embed="rId7">
            <a:alphaModFix/>
          </a:blip>
          <a:stretch>
            <a:fillRect/>
          </a:stretch>
        </p:blipFill>
        <p:spPr>
          <a:xfrm>
            <a:off x="7045650" y="4174544"/>
            <a:ext cx="1585200" cy="792600"/>
          </a:xfrm>
          <a:prstGeom prst="rect">
            <a:avLst/>
          </a:prstGeom>
          <a:noFill/>
          <a:ln>
            <a:noFill/>
          </a:ln>
        </p:spPr>
      </p:pic>
      <p:pic>
        <p:nvPicPr>
          <p:cNvPr id="61" name="Google Shape;61;p13"/>
          <p:cNvPicPr preferRelativeResize="0"/>
          <p:nvPr/>
        </p:nvPicPr>
        <p:blipFill>
          <a:blip r:embed="rId8">
            <a:alphaModFix/>
          </a:blip>
          <a:stretch>
            <a:fillRect/>
          </a:stretch>
        </p:blipFill>
        <p:spPr>
          <a:xfrm>
            <a:off x="311700" y="2212825"/>
            <a:ext cx="2363425" cy="2363425"/>
          </a:xfrm>
          <a:prstGeom prst="rect">
            <a:avLst/>
          </a:prstGeom>
          <a:noFill/>
          <a:ln>
            <a:noFill/>
          </a:ln>
        </p:spPr>
      </p:pic>
      <p:sp>
        <p:nvSpPr>
          <p:cNvPr id="62" name="Google Shape;62;p13"/>
          <p:cNvSpPr txBox="1"/>
          <p:nvPr/>
        </p:nvSpPr>
        <p:spPr>
          <a:xfrm>
            <a:off x="-1249354" y="4526235"/>
            <a:ext cx="4260300" cy="26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chemeClr val="lt2"/>
              </a:solidFill>
            </a:endParaRPr>
          </a:p>
        </p:txBody>
      </p:sp>
      <p:sp>
        <p:nvSpPr>
          <p:cNvPr id="63" name="Google Shape;63;p13"/>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de" sz="2720">
                <a:latin typeface="Times New Roman"/>
                <a:ea typeface="Times New Roman"/>
                <a:cs typeface="Times New Roman"/>
                <a:sym typeface="Times New Roman"/>
              </a:rPr>
              <a:t>Purpose and scope of our project</a:t>
            </a:r>
            <a:endParaRPr sz="2720">
              <a:latin typeface="Times New Roman"/>
              <a:ea typeface="Times New Roman"/>
              <a:cs typeface="Times New Roman"/>
              <a:sym typeface="Times New Roman"/>
            </a:endParaRPr>
          </a:p>
        </p:txBody>
      </p:sp>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Times New Roman"/>
              <a:buAutoNum type="romanUcPeriod"/>
            </a:pPr>
            <a:r>
              <a:rPr lang="de" sz="2100">
                <a:latin typeface="Times New Roman"/>
                <a:ea typeface="Times New Roman"/>
                <a:cs typeface="Times New Roman"/>
                <a:sym typeface="Times New Roman"/>
              </a:rPr>
              <a:t>We are all passionate about teaching English as a Foreign Language (EFL)</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AutoNum type="romanUcPeriod"/>
            </a:pPr>
            <a:r>
              <a:rPr lang="de" sz="2100">
                <a:latin typeface="Times New Roman"/>
                <a:ea typeface="Times New Roman"/>
                <a:cs typeface="Times New Roman"/>
                <a:sym typeface="Times New Roman"/>
              </a:rPr>
              <a:t>Our aim: Create informative and helpful material for EFL teachers</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AutoNum type="romanUcPeriod"/>
            </a:pPr>
            <a:r>
              <a:rPr lang="de" sz="2100">
                <a:latin typeface="Times New Roman"/>
                <a:ea typeface="Times New Roman"/>
                <a:cs typeface="Times New Roman"/>
                <a:sym typeface="Times New Roman"/>
              </a:rPr>
              <a:t>Problem: It’s too much (there are </a:t>
            </a:r>
            <a:br>
              <a:rPr lang="de" sz="2100">
                <a:latin typeface="Times New Roman"/>
                <a:ea typeface="Times New Roman"/>
                <a:cs typeface="Times New Roman"/>
                <a:sym typeface="Times New Roman"/>
              </a:rPr>
            </a:br>
            <a:r>
              <a:rPr lang="de" sz="2100">
                <a:latin typeface="Times New Roman"/>
                <a:ea typeface="Times New Roman"/>
                <a:cs typeface="Times New Roman"/>
                <a:sym typeface="Times New Roman"/>
              </a:rPr>
              <a:t>thousands of books about EFL</a:t>
            </a:r>
            <a:br>
              <a:rPr lang="de" sz="2100">
                <a:latin typeface="Times New Roman"/>
                <a:ea typeface="Times New Roman"/>
                <a:cs typeface="Times New Roman"/>
                <a:sym typeface="Times New Roman"/>
              </a:rPr>
            </a:br>
            <a:r>
              <a:rPr lang="de" sz="2100">
                <a:latin typeface="Times New Roman"/>
                <a:ea typeface="Times New Roman"/>
                <a:cs typeface="Times New Roman"/>
                <a:sym typeface="Times New Roman"/>
              </a:rPr>
              <a:t>teaching and learning!)</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Font typeface="Times New Roman"/>
              <a:buAutoNum type="romanUcPeriod"/>
            </a:pPr>
            <a:r>
              <a:rPr lang="de" sz="2100">
                <a:latin typeface="Times New Roman"/>
                <a:ea typeface="Times New Roman"/>
                <a:cs typeface="Times New Roman"/>
                <a:sym typeface="Times New Roman"/>
              </a:rPr>
              <a:t>→ We narrowed it down</a:t>
            </a:r>
            <a:endParaRPr sz="2100">
              <a:latin typeface="Times New Roman"/>
              <a:ea typeface="Times New Roman"/>
              <a:cs typeface="Times New Roman"/>
              <a:sym typeface="Times New Roman"/>
            </a:endParaRPr>
          </a:p>
        </p:txBody>
      </p:sp>
      <p:pic>
        <p:nvPicPr>
          <p:cNvPr id="70" name="Google Shape;70;p14"/>
          <p:cNvPicPr preferRelativeResize="0"/>
          <p:nvPr/>
        </p:nvPicPr>
        <p:blipFill>
          <a:blip r:embed="rId4">
            <a:alphaModFix/>
          </a:blip>
          <a:stretch>
            <a:fillRect/>
          </a:stretch>
        </p:blipFill>
        <p:spPr>
          <a:xfrm>
            <a:off x="5258674" y="2411602"/>
            <a:ext cx="3573627" cy="2382400"/>
          </a:xfrm>
          <a:prstGeom prst="rect">
            <a:avLst/>
          </a:prstGeom>
          <a:noFill/>
          <a:ln>
            <a:noFill/>
          </a:ln>
        </p:spPr>
      </p:pic>
      <p:sp>
        <p:nvSpPr>
          <p:cNvPr id="71" name="Google Shape;71;p14"/>
          <p:cNvSpPr txBox="1"/>
          <p:nvPr/>
        </p:nvSpPr>
        <p:spPr>
          <a:xfrm>
            <a:off x="5037246" y="4794010"/>
            <a:ext cx="4260300" cy="267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chemeClr val="lt2"/>
              </a:solidFill>
            </a:endParaRPr>
          </a:p>
        </p:txBody>
      </p:sp>
      <p:sp>
        <p:nvSpPr>
          <p:cNvPr id="72" name="Google Shape;72;p14"/>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de" sz="2720">
                <a:latin typeface="Times New Roman"/>
                <a:ea typeface="Times New Roman"/>
                <a:cs typeface="Times New Roman"/>
                <a:sym typeface="Times New Roman"/>
              </a:rPr>
              <a:t>Purpose and scope of our project</a:t>
            </a:r>
            <a:endParaRPr sz="2720">
              <a:latin typeface="Times New Roman"/>
              <a:ea typeface="Times New Roman"/>
              <a:cs typeface="Times New Roman"/>
              <a:sym typeface="Times New Roman"/>
            </a:endParaRPr>
          </a:p>
        </p:txBody>
      </p:sp>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1950" lvl="0" marL="457200" rtl="0" algn="just">
              <a:spcBef>
                <a:spcPts val="0"/>
              </a:spcBef>
              <a:spcAft>
                <a:spcPts val="0"/>
              </a:spcAft>
              <a:buSzPts val="2100"/>
              <a:buFont typeface="Times New Roman"/>
              <a:buAutoNum type="romanUcPeriod"/>
            </a:pPr>
            <a:r>
              <a:rPr lang="de" sz="2100">
                <a:latin typeface="Times New Roman"/>
                <a:ea typeface="Times New Roman"/>
                <a:cs typeface="Times New Roman"/>
                <a:sym typeface="Times New Roman"/>
              </a:rPr>
              <a:t>Our scope: Create material </a:t>
            </a:r>
            <a:r>
              <a:rPr lang="de" sz="2100">
                <a:latin typeface="Times New Roman"/>
                <a:ea typeface="Times New Roman"/>
                <a:cs typeface="Times New Roman"/>
                <a:sym typeface="Times New Roman"/>
              </a:rPr>
              <a:t>concerning</a:t>
            </a:r>
            <a:r>
              <a:rPr lang="de" sz="2100">
                <a:latin typeface="Times New Roman"/>
                <a:ea typeface="Times New Roman"/>
                <a:cs typeface="Times New Roman"/>
                <a:sym typeface="Times New Roman"/>
              </a:rPr>
              <a:t> the “Four Main Skills”: speaking, writing, listening and reading</a:t>
            </a:r>
            <a:endParaRPr sz="2100">
              <a:latin typeface="Times New Roman"/>
              <a:ea typeface="Times New Roman"/>
              <a:cs typeface="Times New Roman"/>
              <a:sym typeface="Times New Roman"/>
            </a:endParaRPr>
          </a:p>
          <a:p>
            <a:pPr indent="-361950" lvl="0" marL="457200" rtl="0" algn="l">
              <a:spcBef>
                <a:spcPts val="0"/>
              </a:spcBef>
              <a:spcAft>
                <a:spcPts val="0"/>
              </a:spcAft>
              <a:buSzPts val="2100"/>
              <a:buAutoNum type="romanUcPeriod"/>
            </a:pPr>
            <a:r>
              <a:rPr lang="de" sz="2100">
                <a:latin typeface="Times New Roman"/>
                <a:ea typeface="Times New Roman"/>
                <a:cs typeface="Times New Roman"/>
                <a:sym typeface="Times New Roman"/>
              </a:rPr>
              <a:t>Goal: Create handouts for each skill with must-know information, </a:t>
            </a:r>
            <a:br>
              <a:rPr lang="de" sz="2100">
                <a:latin typeface="Times New Roman"/>
                <a:ea typeface="Times New Roman"/>
                <a:cs typeface="Times New Roman"/>
                <a:sym typeface="Times New Roman"/>
              </a:rPr>
            </a:br>
            <a:r>
              <a:rPr lang="de" sz="2100">
                <a:latin typeface="Times New Roman"/>
                <a:ea typeface="Times New Roman"/>
                <a:cs typeface="Times New Roman"/>
                <a:sym typeface="Times New Roman"/>
              </a:rPr>
              <a:t>things to look out for and exercises teachers </a:t>
            </a:r>
            <a:br>
              <a:rPr lang="de" sz="2100">
                <a:latin typeface="Times New Roman"/>
                <a:ea typeface="Times New Roman"/>
                <a:cs typeface="Times New Roman"/>
                <a:sym typeface="Times New Roman"/>
              </a:rPr>
            </a:br>
            <a:r>
              <a:rPr lang="de" sz="2100">
                <a:latin typeface="Times New Roman"/>
                <a:ea typeface="Times New Roman"/>
                <a:cs typeface="Times New Roman"/>
                <a:sym typeface="Times New Roman"/>
              </a:rPr>
              <a:t>can use to strengthen that specific sk</a:t>
            </a:r>
            <a:r>
              <a:rPr lang="de" sz="2100"/>
              <a:t>ill.</a:t>
            </a:r>
            <a:endParaRPr sz="2100"/>
          </a:p>
        </p:txBody>
      </p:sp>
      <p:pic>
        <p:nvPicPr>
          <p:cNvPr id="79" name="Google Shape;79;p15"/>
          <p:cNvPicPr preferRelativeResize="0"/>
          <p:nvPr/>
        </p:nvPicPr>
        <p:blipFill>
          <a:blip r:embed="rId4">
            <a:alphaModFix/>
          </a:blip>
          <a:stretch>
            <a:fillRect/>
          </a:stretch>
        </p:blipFill>
        <p:spPr>
          <a:xfrm>
            <a:off x="6341400" y="2393825"/>
            <a:ext cx="2363425" cy="2363425"/>
          </a:xfrm>
          <a:prstGeom prst="rect">
            <a:avLst/>
          </a:prstGeom>
          <a:noFill/>
          <a:ln>
            <a:noFill/>
          </a:ln>
        </p:spPr>
      </p:pic>
      <p:sp>
        <p:nvSpPr>
          <p:cNvPr id="80" name="Google Shape;80;p15"/>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State of our group</a:t>
            </a:r>
            <a:endParaRPr>
              <a:latin typeface="Times New Roman"/>
              <a:ea typeface="Times New Roman"/>
              <a:cs typeface="Times New Roman"/>
              <a:sym typeface="Times New Roman"/>
            </a:endParaRPr>
          </a:p>
        </p:txBody>
      </p:sp>
      <p:sp>
        <p:nvSpPr>
          <p:cNvPr id="86" name="Google Shape;8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just">
              <a:spcBef>
                <a:spcPts val="0"/>
              </a:spcBef>
              <a:spcAft>
                <a:spcPts val="0"/>
              </a:spcAft>
              <a:buSzPts val="1800"/>
              <a:buFont typeface="Times New Roman"/>
              <a:buAutoNum type="romanUcPeriod"/>
            </a:pPr>
            <a:r>
              <a:rPr lang="de">
                <a:latin typeface="Times New Roman"/>
                <a:ea typeface="Times New Roman"/>
                <a:cs typeface="Times New Roman"/>
                <a:sym typeface="Times New Roman"/>
              </a:rPr>
              <a:t>Big lack of interaction and communication ❌</a:t>
            </a:r>
            <a:endParaRPr>
              <a:latin typeface="Times New Roman"/>
              <a:ea typeface="Times New Roman"/>
              <a:cs typeface="Times New Roman"/>
              <a:sym typeface="Times New Roman"/>
            </a:endParaRPr>
          </a:p>
          <a:p>
            <a:pPr indent="-317500" lvl="1" marL="914400" rtl="0" algn="just">
              <a:spcBef>
                <a:spcPts val="0"/>
              </a:spcBef>
              <a:spcAft>
                <a:spcPts val="0"/>
              </a:spcAft>
              <a:buSzPts val="1400"/>
              <a:buFont typeface="Times New Roman"/>
              <a:buAutoNum type="alphaUcPeriod"/>
            </a:pPr>
            <a:r>
              <a:rPr lang="de">
                <a:latin typeface="Times New Roman"/>
                <a:ea typeface="Times New Roman"/>
                <a:cs typeface="Times New Roman"/>
                <a:sym typeface="Times New Roman"/>
              </a:rPr>
              <a:t>Many group members have not responded or contributed in any way since October or November (even after I texted them privately/outside of the WhatsApp group chat)</a:t>
            </a:r>
            <a:endParaRPr>
              <a:latin typeface="Times New Roman"/>
              <a:ea typeface="Times New Roman"/>
              <a:cs typeface="Times New Roman"/>
              <a:sym typeface="Times New Roman"/>
            </a:endParaRPr>
          </a:p>
          <a:p>
            <a:pPr indent="-317500" lvl="1" marL="914400" rtl="0" algn="just">
              <a:spcBef>
                <a:spcPts val="0"/>
              </a:spcBef>
              <a:spcAft>
                <a:spcPts val="0"/>
              </a:spcAft>
              <a:buSzPts val="1400"/>
              <a:buFont typeface="Times New Roman"/>
              <a:buAutoNum type="alphaUcPeriod"/>
            </a:pPr>
            <a:r>
              <a:rPr lang="de">
                <a:latin typeface="Times New Roman"/>
                <a:ea typeface="Times New Roman"/>
                <a:cs typeface="Times New Roman"/>
                <a:sym typeface="Times New Roman"/>
              </a:rPr>
              <a:t>No responses → even to messages like “Please tell me if you are still taking part in the project” → even though they actually read the message in the group chat (!)</a:t>
            </a:r>
            <a:endParaRPr>
              <a:latin typeface="Times New Roman"/>
              <a:ea typeface="Times New Roman"/>
              <a:cs typeface="Times New Roman"/>
              <a:sym typeface="Times New Roman"/>
            </a:endParaRPr>
          </a:p>
          <a:p>
            <a:pPr indent="-317500" lvl="1" marL="914400" rtl="0" algn="just">
              <a:spcBef>
                <a:spcPts val="0"/>
              </a:spcBef>
              <a:spcAft>
                <a:spcPts val="0"/>
              </a:spcAft>
              <a:buSzPts val="1400"/>
              <a:buFont typeface="Times New Roman"/>
              <a:buAutoNum type="alphaUcPeriod"/>
            </a:pPr>
            <a:r>
              <a:rPr lang="de">
                <a:latin typeface="Times New Roman"/>
                <a:ea typeface="Times New Roman"/>
                <a:cs typeface="Times New Roman"/>
                <a:sym typeface="Times New Roman"/>
              </a:rPr>
              <a:t>No attendance at weekly seminar sessions → never spoke with most of my group members</a:t>
            </a:r>
            <a:endParaRPr>
              <a:latin typeface="Times New Roman"/>
              <a:ea typeface="Times New Roman"/>
              <a:cs typeface="Times New Roman"/>
              <a:sym typeface="Times New Roman"/>
            </a:endParaRPr>
          </a:p>
          <a:p>
            <a:pPr indent="0" lvl="0" marL="914400" rtl="0" algn="just">
              <a:spcBef>
                <a:spcPts val="1200"/>
              </a:spcBef>
              <a:spcAft>
                <a:spcPts val="0"/>
              </a:spcAft>
              <a:buNone/>
            </a:pPr>
            <a:r>
              <a:rPr lang="de">
                <a:latin typeface="Times New Roman"/>
                <a:ea typeface="Times New Roman"/>
                <a:cs typeface="Times New Roman"/>
                <a:sym typeface="Times New Roman"/>
              </a:rPr>
              <a:t>→ No judgement if people are facing hard times❗However: This makes it hard to move on as a group (should we wait for others or not?) </a:t>
            </a:r>
            <a:r>
              <a:rPr lang="de">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342900" lvl="0" marL="457200" rtl="0" algn="just">
              <a:spcBef>
                <a:spcPts val="1200"/>
              </a:spcBef>
              <a:spcAft>
                <a:spcPts val="0"/>
              </a:spcAft>
              <a:buSzPts val="1800"/>
              <a:buAutoNum type="romanUcPeriod"/>
            </a:pPr>
            <a:r>
              <a:rPr lang="de">
                <a:latin typeface="Times New Roman"/>
                <a:ea typeface="Times New Roman"/>
                <a:cs typeface="Times New Roman"/>
                <a:sym typeface="Times New Roman"/>
              </a:rPr>
              <a:t>Takeaway: If you are going through hard times, letting group members know that they should move on without you for some time is more helpful than </a:t>
            </a:r>
            <a:r>
              <a:rPr lang="de">
                <a:latin typeface="Times New Roman"/>
                <a:ea typeface="Times New Roman"/>
                <a:cs typeface="Times New Roman"/>
                <a:sym typeface="Times New Roman"/>
              </a:rPr>
              <a:t>ghosting</a:t>
            </a:r>
            <a:r>
              <a:rPr lang="de">
                <a:latin typeface="Times New Roman"/>
                <a:ea typeface="Times New Roman"/>
                <a:cs typeface="Times New Roman"/>
                <a:sym typeface="Times New Roman"/>
              </a:rPr>
              <a:t>. No justification needed, just a quick note. </a:t>
            </a:r>
            <a:r>
              <a:rPr b="1" lang="de">
                <a:latin typeface="Times New Roman"/>
                <a:ea typeface="Times New Roman"/>
                <a:cs typeface="Times New Roman"/>
                <a:sym typeface="Times New Roman"/>
              </a:rPr>
              <a:t>We’ve all been there.</a:t>
            </a:r>
            <a:r>
              <a:rPr lang="de">
                <a:latin typeface="Times New Roman"/>
                <a:ea typeface="Times New Roman"/>
                <a:cs typeface="Times New Roman"/>
                <a:sym typeface="Times New Roman"/>
              </a:rPr>
              <a:t> </a:t>
            </a:r>
            <a:r>
              <a:rPr lang="de">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
        <p:nvSpPr>
          <p:cNvPr id="87" name="Google Shape;87;p16"/>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Accomplishments</a:t>
            </a:r>
            <a:endParaRPr>
              <a:latin typeface="Times New Roman"/>
              <a:ea typeface="Times New Roman"/>
              <a:cs typeface="Times New Roman"/>
              <a:sym typeface="Times New Roman"/>
            </a:endParaRPr>
          </a:p>
        </p:txBody>
      </p:sp>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00050" lvl="0" marL="457200" rtl="0" algn="just">
              <a:spcBef>
                <a:spcPts val="0"/>
              </a:spcBef>
              <a:spcAft>
                <a:spcPts val="0"/>
              </a:spcAft>
              <a:buSzPts val="2700"/>
              <a:buFont typeface="Times New Roman"/>
              <a:buAutoNum type="romanUcPeriod"/>
            </a:pPr>
            <a:r>
              <a:rPr lang="de" sz="2700">
                <a:latin typeface="Times New Roman"/>
                <a:ea typeface="Times New Roman"/>
                <a:cs typeface="Times New Roman"/>
                <a:sym typeface="Times New Roman"/>
              </a:rPr>
              <a:t>Created a WhatsApp group together 💬</a:t>
            </a:r>
            <a:endParaRPr sz="2700">
              <a:latin typeface="Times New Roman"/>
              <a:ea typeface="Times New Roman"/>
              <a:cs typeface="Times New Roman"/>
              <a:sym typeface="Times New Roman"/>
            </a:endParaRPr>
          </a:p>
          <a:p>
            <a:pPr indent="-400050" lvl="0" marL="457200" rtl="0" algn="just">
              <a:spcBef>
                <a:spcPts val="0"/>
              </a:spcBef>
              <a:spcAft>
                <a:spcPts val="0"/>
              </a:spcAft>
              <a:buSzPts val="2700"/>
              <a:buFont typeface="Times New Roman"/>
              <a:buAutoNum type="romanUcPeriod"/>
            </a:pPr>
            <a:r>
              <a:rPr lang="de" sz="2700">
                <a:latin typeface="Times New Roman"/>
                <a:ea typeface="Times New Roman"/>
                <a:cs typeface="Times New Roman"/>
                <a:sym typeface="Times New Roman"/>
              </a:rPr>
              <a:t>Agreed on an idea and distributed workload 💡</a:t>
            </a:r>
            <a:endParaRPr sz="2700">
              <a:latin typeface="Times New Roman"/>
              <a:ea typeface="Times New Roman"/>
              <a:cs typeface="Times New Roman"/>
              <a:sym typeface="Times New Roman"/>
            </a:endParaRPr>
          </a:p>
          <a:p>
            <a:pPr indent="-400050" lvl="0" marL="457200" rtl="0" algn="just">
              <a:spcBef>
                <a:spcPts val="0"/>
              </a:spcBef>
              <a:spcAft>
                <a:spcPts val="0"/>
              </a:spcAft>
              <a:buSzPts val="2700"/>
              <a:buFont typeface="Times New Roman"/>
              <a:buAutoNum type="romanUcPeriod"/>
            </a:pPr>
            <a:r>
              <a:rPr lang="de" sz="2700">
                <a:latin typeface="Times New Roman"/>
                <a:ea typeface="Times New Roman"/>
                <a:cs typeface="Times New Roman"/>
                <a:sym typeface="Times New Roman"/>
              </a:rPr>
              <a:t>Managed to create an eTwinning project + TwinSpace 🛠️</a:t>
            </a:r>
            <a:endParaRPr sz="2700">
              <a:latin typeface="Times New Roman"/>
              <a:ea typeface="Times New Roman"/>
              <a:cs typeface="Times New Roman"/>
              <a:sym typeface="Times New Roman"/>
            </a:endParaRPr>
          </a:p>
          <a:p>
            <a:pPr indent="-374650" lvl="1" marL="914400" rtl="0" algn="just">
              <a:spcBef>
                <a:spcPts val="0"/>
              </a:spcBef>
              <a:spcAft>
                <a:spcPts val="0"/>
              </a:spcAft>
              <a:buSzPts val="2300"/>
              <a:buFont typeface="Times New Roman"/>
              <a:buAutoNum type="alphaUcPeriod"/>
            </a:pPr>
            <a:r>
              <a:rPr lang="de" sz="2300">
                <a:latin typeface="Times New Roman"/>
                <a:ea typeface="Times New Roman"/>
                <a:cs typeface="Times New Roman"/>
                <a:sym typeface="Times New Roman"/>
              </a:rPr>
              <a:t>Filled some TwinSpace pages with content 📝</a:t>
            </a:r>
            <a:endParaRPr sz="2300">
              <a:latin typeface="Times New Roman"/>
              <a:ea typeface="Times New Roman"/>
              <a:cs typeface="Times New Roman"/>
              <a:sym typeface="Times New Roman"/>
            </a:endParaRPr>
          </a:p>
        </p:txBody>
      </p:sp>
      <p:sp>
        <p:nvSpPr>
          <p:cNvPr id="94" name="Google Shape;94;p17"/>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Three things we could have done better</a:t>
            </a:r>
            <a:endParaRPr>
              <a:latin typeface="Times New Roman"/>
              <a:ea typeface="Times New Roman"/>
              <a:cs typeface="Times New Roman"/>
              <a:sym typeface="Times New Roman"/>
            </a:endParaRPr>
          </a:p>
        </p:txBody>
      </p:sp>
      <p:sp>
        <p:nvSpPr>
          <p:cNvPr id="100" name="Google Shape;10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74650" lvl="0" marL="457200" rtl="0" algn="just">
              <a:spcBef>
                <a:spcPts val="0"/>
              </a:spcBef>
              <a:spcAft>
                <a:spcPts val="0"/>
              </a:spcAft>
              <a:buSzPts val="2300"/>
              <a:buFont typeface="Times New Roman"/>
              <a:buAutoNum type="romanUcPeriod"/>
            </a:pPr>
            <a:r>
              <a:rPr lang="de" sz="2300">
                <a:latin typeface="Times New Roman"/>
                <a:ea typeface="Times New Roman"/>
                <a:cs typeface="Times New Roman"/>
                <a:sym typeface="Times New Roman"/>
              </a:rPr>
              <a:t>Communication ❗</a:t>
            </a:r>
            <a:endParaRPr sz="2300">
              <a:latin typeface="Times New Roman"/>
              <a:ea typeface="Times New Roman"/>
              <a:cs typeface="Times New Roman"/>
              <a:sym typeface="Times New Roman"/>
            </a:endParaRPr>
          </a:p>
          <a:p>
            <a:pPr indent="-374650" lvl="0" marL="457200" rtl="0" algn="just">
              <a:spcBef>
                <a:spcPts val="0"/>
              </a:spcBef>
              <a:spcAft>
                <a:spcPts val="0"/>
              </a:spcAft>
              <a:buSzPts val="2300"/>
              <a:buFont typeface="Times New Roman"/>
              <a:buAutoNum type="romanUcPeriod"/>
            </a:pPr>
            <a:r>
              <a:rPr lang="de" sz="2300">
                <a:latin typeface="Times New Roman"/>
                <a:ea typeface="Times New Roman"/>
                <a:cs typeface="Times New Roman"/>
                <a:sym typeface="Times New Roman"/>
              </a:rPr>
              <a:t>Most of us were never successfully approved for eTwinning (or at least did not join our project/TwinSpace) ❌</a:t>
            </a:r>
            <a:endParaRPr sz="2300">
              <a:latin typeface="Times New Roman"/>
              <a:ea typeface="Times New Roman"/>
              <a:cs typeface="Times New Roman"/>
              <a:sym typeface="Times New Roman"/>
            </a:endParaRPr>
          </a:p>
          <a:p>
            <a:pPr indent="-374650" lvl="0" marL="457200" rtl="0" algn="just">
              <a:spcBef>
                <a:spcPts val="0"/>
              </a:spcBef>
              <a:spcAft>
                <a:spcPts val="0"/>
              </a:spcAft>
              <a:buSzPts val="2300"/>
              <a:buFont typeface="Times New Roman"/>
              <a:buAutoNum type="romanUcPeriod"/>
            </a:pPr>
            <a:r>
              <a:rPr lang="de" sz="2300">
                <a:latin typeface="Times New Roman"/>
                <a:ea typeface="Times New Roman"/>
                <a:cs typeface="Times New Roman"/>
                <a:sym typeface="Times New Roman"/>
              </a:rPr>
              <a:t>Things that were meant to be done collaboratively (e.g. group reports and group posts) were often done by only one or two group members due to a lack of interaction 😕</a:t>
            </a:r>
            <a:endParaRPr sz="2300">
              <a:latin typeface="Times New Roman"/>
              <a:ea typeface="Times New Roman"/>
              <a:cs typeface="Times New Roman"/>
              <a:sym typeface="Times New Roman"/>
            </a:endParaRPr>
          </a:p>
        </p:txBody>
      </p:sp>
      <p:sp>
        <p:nvSpPr>
          <p:cNvPr id="101" name="Google Shape;101;p18"/>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Three things that we did well</a:t>
            </a:r>
            <a:endParaRPr>
              <a:latin typeface="Times New Roman"/>
              <a:ea typeface="Times New Roman"/>
              <a:cs typeface="Times New Roman"/>
              <a:sym typeface="Times New Roman"/>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7350" lvl="0" marL="457200" rtl="0" algn="just">
              <a:spcBef>
                <a:spcPts val="0"/>
              </a:spcBef>
              <a:spcAft>
                <a:spcPts val="0"/>
              </a:spcAft>
              <a:buSzPts val="2500"/>
              <a:buFont typeface="Times New Roman"/>
              <a:buAutoNum type="romanUcPeriod"/>
            </a:pPr>
            <a:r>
              <a:rPr lang="de" sz="2500">
                <a:latin typeface="Times New Roman"/>
                <a:ea typeface="Times New Roman"/>
                <a:cs typeface="Times New Roman"/>
                <a:sym typeface="Times New Roman"/>
              </a:rPr>
              <a:t>We quickly agreed on a common interest and goal 🤝🏻</a:t>
            </a:r>
            <a:endParaRPr sz="2500">
              <a:latin typeface="Times New Roman"/>
              <a:ea typeface="Times New Roman"/>
              <a:cs typeface="Times New Roman"/>
              <a:sym typeface="Times New Roman"/>
            </a:endParaRPr>
          </a:p>
          <a:p>
            <a:pPr indent="-387350" lvl="0" marL="457200" rtl="0" algn="just">
              <a:spcBef>
                <a:spcPts val="0"/>
              </a:spcBef>
              <a:spcAft>
                <a:spcPts val="0"/>
              </a:spcAft>
              <a:buSzPts val="2500"/>
              <a:buFont typeface="Times New Roman"/>
              <a:buAutoNum type="romanUcPeriod"/>
            </a:pPr>
            <a:r>
              <a:rPr lang="de" sz="2500">
                <a:latin typeface="Times New Roman"/>
                <a:ea typeface="Times New Roman"/>
                <a:cs typeface="Times New Roman"/>
                <a:sym typeface="Times New Roman"/>
              </a:rPr>
              <a:t>Creating the eTwinning project + TwinSpace went quite well 🏃‍♀️</a:t>
            </a:r>
            <a:endParaRPr sz="2500">
              <a:latin typeface="Times New Roman"/>
              <a:ea typeface="Times New Roman"/>
              <a:cs typeface="Times New Roman"/>
              <a:sym typeface="Times New Roman"/>
            </a:endParaRPr>
          </a:p>
          <a:p>
            <a:pPr indent="-387350" lvl="0" marL="457200" rtl="0" algn="just">
              <a:spcBef>
                <a:spcPts val="0"/>
              </a:spcBef>
              <a:spcAft>
                <a:spcPts val="0"/>
              </a:spcAft>
              <a:buSzPts val="2500"/>
              <a:buFont typeface="Times New Roman"/>
              <a:buAutoNum type="romanUcPeriod"/>
            </a:pPr>
            <a:r>
              <a:rPr lang="de" sz="2500">
                <a:latin typeface="Times New Roman"/>
                <a:ea typeface="Times New Roman"/>
                <a:cs typeface="Times New Roman"/>
                <a:sym typeface="Times New Roman"/>
              </a:rPr>
              <a:t>Some of us did the TwinSpace page they were responsible for, so we gathered quite a bit of content regarding the four main skills. 📚</a:t>
            </a:r>
            <a:endParaRPr sz="2500">
              <a:latin typeface="Times New Roman"/>
              <a:ea typeface="Times New Roman"/>
              <a:cs typeface="Times New Roman"/>
              <a:sym typeface="Times New Roman"/>
            </a:endParaRPr>
          </a:p>
        </p:txBody>
      </p:sp>
      <p:sp>
        <p:nvSpPr>
          <p:cNvPr id="108" name="Google Shape;108;p19"/>
          <p:cNvSpPr txBox="1"/>
          <p:nvPr/>
        </p:nvSpPr>
        <p:spPr>
          <a:xfrm>
            <a:off x="8548900" y="7875"/>
            <a:ext cx="5952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900">
                <a:solidFill>
                  <a:schemeClr val="lt2"/>
                </a:solidFill>
              </a:rPr>
              <a:t>Fabian Wiese</a:t>
            </a:r>
            <a:endParaRPr sz="9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Reading + Writing and current state of our project</a:t>
            </a:r>
            <a:endParaRPr>
              <a:latin typeface="Times New Roman"/>
              <a:ea typeface="Times New Roman"/>
              <a:cs typeface="Times New Roman"/>
              <a:sym typeface="Times New Roman"/>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lnSpc>
                <a:spcPct val="105000"/>
              </a:lnSpc>
              <a:spcBef>
                <a:spcPts val="1200"/>
              </a:spcBef>
              <a:spcAft>
                <a:spcPts val="0"/>
              </a:spcAft>
              <a:buNone/>
            </a:pPr>
            <a:r>
              <a:rPr lang="de" sz="1495">
                <a:latin typeface="Times New Roman"/>
                <a:ea typeface="Times New Roman"/>
                <a:cs typeface="Times New Roman"/>
                <a:sym typeface="Times New Roman"/>
              </a:rPr>
              <a:t>Within the project, teaching materials aimed at the integrated development of reading and writing skills in learning English have been developed and analyzed. The project work is based on the communicative approach and considers reading and writing as interrelated types of speech activity.</a:t>
            </a:r>
            <a:endParaRPr sz="1495">
              <a:latin typeface="Times New Roman"/>
              <a:ea typeface="Times New Roman"/>
              <a:cs typeface="Times New Roman"/>
              <a:sym typeface="Times New Roman"/>
            </a:endParaRPr>
          </a:p>
          <a:p>
            <a:pPr indent="0" lvl="0" marL="0" rtl="0" algn="just">
              <a:lnSpc>
                <a:spcPct val="105000"/>
              </a:lnSpc>
              <a:spcBef>
                <a:spcPts val="1200"/>
              </a:spcBef>
              <a:spcAft>
                <a:spcPts val="0"/>
              </a:spcAft>
              <a:buNone/>
            </a:pPr>
            <a:r>
              <a:rPr lang="de" sz="1495">
                <a:latin typeface="Times New Roman"/>
                <a:ea typeface="Times New Roman"/>
                <a:cs typeface="Times New Roman"/>
                <a:sym typeface="Times New Roman"/>
              </a:rPr>
              <a:t>The main focus is placed on working with texts of various genres, which serve as a source of language material for further written production. Reading is used to develop lexical and grammatical competence as well as skills of understanding the main idea and detailed information, while writing ensures consolidation and active use of the acquired material in students’ own written output.</a:t>
            </a:r>
            <a:endParaRPr sz="1495">
              <a:latin typeface="Times New Roman"/>
              <a:ea typeface="Times New Roman"/>
              <a:cs typeface="Times New Roman"/>
              <a:sym typeface="Times New Roman"/>
            </a:endParaRPr>
          </a:p>
          <a:p>
            <a:pPr indent="0" lvl="0" marL="0" rtl="0" algn="just">
              <a:lnSpc>
                <a:spcPct val="105000"/>
              </a:lnSpc>
              <a:spcBef>
                <a:spcPts val="1200"/>
              </a:spcBef>
              <a:spcAft>
                <a:spcPts val="0"/>
              </a:spcAft>
              <a:buNone/>
            </a:pPr>
            <a:r>
              <a:rPr lang="de" sz="1495">
                <a:latin typeface="Times New Roman"/>
                <a:ea typeface="Times New Roman"/>
                <a:cs typeface="Times New Roman"/>
                <a:sym typeface="Times New Roman"/>
              </a:rPr>
              <a:t>At the current stage of the project, a system of tasks combining text analysis with written responses, information summarizing, short written statements, and creative activities has been developed. The results obtained confirm the effectiveness of the integrated approach, which increases learners’ motivation and promotes more conscious and confident use of the English language.</a:t>
            </a:r>
            <a:endParaRPr sz="1495">
              <a:latin typeface="Times New Roman"/>
              <a:ea typeface="Times New Roman"/>
              <a:cs typeface="Times New Roman"/>
              <a:sym typeface="Times New Roman"/>
            </a:endParaRPr>
          </a:p>
          <a:p>
            <a:pPr indent="0" lvl="0" marL="0" rtl="0" algn="l">
              <a:lnSpc>
                <a:spcPct val="105000"/>
              </a:lnSpc>
              <a:spcBef>
                <a:spcPts val="1200"/>
              </a:spcBef>
              <a:spcAft>
                <a:spcPts val="1200"/>
              </a:spcAft>
              <a:buSzPts val="852"/>
              <a:buNone/>
            </a:pPr>
            <a:r>
              <a:t/>
            </a:r>
            <a:endParaRPr sz="1395"/>
          </a:p>
        </p:txBody>
      </p:sp>
      <p:sp>
        <p:nvSpPr>
          <p:cNvPr id="115" name="Google Shape;115;p20"/>
          <p:cNvSpPr txBox="1"/>
          <p:nvPr/>
        </p:nvSpPr>
        <p:spPr>
          <a:xfrm>
            <a:off x="8118650" y="-12825"/>
            <a:ext cx="1025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000">
                <a:solidFill>
                  <a:schemeClr val="lt2"/>
                </a:solidFill>
              </a:rPr>
              <a:t>Ivan </a:t>
            </a:r>
            <a:endParaRPr sz="1000">
              <a:solidFill>
                <a:schemeClr val="lt2"/>
              </a:solidFill>
            </a:endParaRPr>
          </a:p>
          <a:p>
            <a:pPr indent="0" lvl="0" marL="0" rtl="0" algn="ctr">
              <a:spcBef>
                <a:spcPts val="0"/>
              </a:spcBef>
              <a:spcAft>
                <a:spcPts val="0"/>
              </a:spcAft>
              <a:buNone/>
            </a:pPr>
            <a:r>
              <a:rPr lang="de" sz="1000">
                <a:solidFill>
                  <a:schemeClr val="lt2"/>
                </a:solidFill>
              </a:rPr>
              <a:t>Luchynskyi</a:t>
            </a:r>
            <a:endParaRPr sz="10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de">
                <a:latin typeface="Times New Roman"/>
                <a:ea typeface="Times New Roman"/>
                <a:cs typeface="Times New Roman"/>
                <a:sym typeface="Times New Roman"/>
              </a:rPr>
              <a:t>Listening + Speaking and questions/discussion</a:t>
            </a:r>
            <a:endParaRPr>
              <a:latin typeface="Times New Roman"/>
              <a:ea typeface="Times New Roman"/>
              <a:cs typeface="Times New Roman"/>
              <a:sym typeface="Times New Roman"/>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lnSpc>
                <a:spcPct val="95000"/>
              </a:lnSpc>
              <a:spcBef>
                <a:spcPts val="1200"/>
              </a:spcBef>
              <a:spcAft>
                <a:spcPts val="0"/>
              </a:spcAft>
              <a:buSzPts val="852"/>
              <a:buNone/>
            </a:pPr>
            <a:r>
              <a:rPr lang="de" sz="1495">
                <a:latin typeface="Times New Roman"/>
                <a:ea typeface="Times New Roman"/>
                <a:cs typeface="Times New Roman"/>
                <a:sym typeface="Times New Roman"/>
              </a:rPr>
              <a:t>Within the project, listening and speaking skills are addressed as interconnected components of communicative competence in English. Listening is used to provide authentic language input, develop comprehension of spoken texts, and consolidate vocabulary, grammar, and pronunciation. Speaking allows learners to actively use this input, produce coherent utterances, participate in dialogues, and express personal opinions.</a:t>
            </a:r>
            <a:endParaRPr sz="1495">
              <a:latin typeface="Times New Roman"/>
              <a:ea typeface="Times New Roman"/>
              <a:cs typeface="Times New Roman"/>
              <a:sym typeface="Times New Roman"/>
            </a:endParaRPr>
          </a:p>
          <a:p>
            <a:pPr indent="0" lvl="0" marL="0" rtl="0" algn="just">
              <a:lnSpc>
                <a:spcPct val="95000"/>
              </a:lnSpc>
              <a:spcBef>
                <a:spcPts val="1200"/>
              </a:spcBef>
              <a:spcAft>
                <a:spcPts val="0"/>
              </a:spcAft>
              <a:buSzPts val="852"/>
              <a:buNone/>
            </a:pPr>
            <a:r>
              <a:rPr lang="de" sz="1495">
                <a:latin typeface="Times New Roman"/>
                <a:ea typeface="Times New Roman"/>
                <a:cs typeface="Times New Roman"/>
                <a:sym typeface="Times New Roman"/>
              </a:rPr>
              <a:t>A special focus of the project is on interactive tasks, including questions and discussions. These activities encourage students to respond to spoken prompts, ask questions, clarify meaning, and engage in collaborative communication. Such tasks not only reinforce comprehension and oral production but also develop critical thinking and the ability to participate in real communicative situations.</a:t>
            </a:r>
            <a:endParaRPr sz="1495">
              <a:latin typeface="Times New Roman"/>
              <a:ea typeface="Times New Roman"/>
              <a:cs typeface="Times New Roman"/>
              <a:sym typeface="Times New Roman"/>
            </a:endParaRPr>
          </a:p>
          <a:p>
            <a:pPr indent="0" lvl="0" marL="0" rtl="0" algn="just">
              <a:lnSpc>
                <a:spcPct val="95000"/>
              </a:lnSpc>
              <a:spcBef>
                <a:spcPts val="1200"/>
              </a:spcBef>
              <a:spcAft>
                <a:spcPts val="0"/>
              </a:spcAft>
              <a:buSzPts val="852"/>
              <a:buNone/>
            </a:pPr>
            <a:r>
              <a:rPr lang="de" sz="1495">
                <a:latin typeface="Times New Roman"/>
                <a:ea typeface="Times New Roman"/>
                <a:cs typeface="Times New Roman"/>
                <a:sym typeface="Times New Roman"/>
              </a:rPr>
              <a:t>At the current stage, the project includes structured exercises where students listen to audio texts, answer questions, discuss content with peers, and perform role-plays or mini-presentations. Results indicate that integrating listening with speaking and interactive discussion promotes higher motivation, deeper understanding, and more confident language use.</a:t>
            </a:r>
            <a:endParaRPr sz="1495">
              <a:latin typeface="Times New Roman"/>
              <a:ea typeface="Times New Roman"/>
              <a:cs typeface="Times New Roman"/>
              <a:sym typeface="Times New Roman"/>
            </a:endParaRPr>
          </a:p>
          <a:p>
            <a:pPr indent="0" lvl="0" marL="0" rtl="0" algn="l">
              <a:lnSpc>
                <a:spcPct val="95000"/>
              </a:lnSpc>
              <a:spcBef>
                <a:spcPts val="1200"/>
              </a:spcBef>
              <a:spcAft>
                <a:spcPts val="1200"/>
              </a:spcAft>
              <a:buSzPts val="852"/>
              <a:buNone/>
            </a:pPr>
            <a:r>
              <a:t/>
            </a:r>
            <a:endParaRPr sz="1395"/>
          </a:p>
        </p:txBody>
      </p:sp>
      <p:sp>
        <p:nvSpPr>
          <p:cNvPr id="122" name="Google Shape;122;p21"/>
          <p:cNvSpPr txBox="1"/>
          <p:nvPr/>
        </p:nvSpPr>
        <p:spPr>
          <a:xfrm>
            <a:off x="8120700" y="-12825"/>
            <a:ext cx="102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000">
                <a:solidFill>
                  <a:schemeClr val="lt2"/>
                </a:solidFill>
              </a:rPr>
              <a:t>Ivan </a:t>
            </a:r>
            <a:endParaRPr sz="1000">
              <a:solidFill>
                <a:schemeClr val="lt2"/>
              </a:solidFill>
            </a:endParaRPr>
          </a:p>
          <a:p>
            <a:pPr indent="0" lvl="0" marL="0" rtl="0" algn="ctr">
              <a:spcBef>
                <a:spcPts val="0"/>
              </a:spcBef>
              <a:spcAft>
                <a:spcPts val="0"/>
              </a:spcAft>
              <a:buNone/>
            </a:pPr>
            <a:r>
              <a:rPr lang="de" sz="1000">
                <a:solidFill>
                  <a:schemeClr val="lt2"/>
                </a:solidFill>
              </a:rPr>
              <a:t>Luchynskyi</a:t>
            </a:r>
            <a:endParaRPr sz="10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