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Economica"/>
      <p:regular r:id="rId38"/>
      <p:bold r:id="rId39"/>
      <p:italic r:id="rId40"/>
      <p:boldItalic r:id="rId41"/>
    </p:embeddedFont>
    <p:embeddedFont>
      <p:font typeface="Comfortaa"/>
      <p:regular r:id="rId42"/>
      <p:bold r:id="rId43"/>
    </p:embeddedFont>
    <p:embeddedFont>
      <p:font typeface="Open Sans"/>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Economica-italic.fntdata"/><Relationship Id="rId20" Type="http://schemas.openxmlformats.org/officeDocument/2006/relationships/slide" Target="slides/slide15.xml"/><Relationship Id="rId42" Type="http://schemas.openxmlformats.org/officeDocument/2006/relationships/font" Target="fonts/Comfortaa-regular.fntdata"/><Relationship Id="rId41" Type="http://schemas.openxmlformats.org/officeDocument/2006/relationships/font" Target="fonts/Economica-boldItalic.fntdata"/><Relationship Id="rId22" Type="http://schemas.openxmlformats.org/officeDocument/2006/relationships/slide" Target="slides/slide17.xml"/><Relationship Id="rId44" Type="http://schemas.openxmlformats.org/officeDocument/2006/relationships/font" Target="fonts/OpenSans-regular.fntdata"/><Relationship Id="rId21" Type="http://schemas.openxmlformats.org/officeDocument/2006/relationships/slide" Target="slides/slide16.xml"/><Relationship Id="rId43" Type="http://schemas.openxmlformats.org/officeDocument/2006/relationships/font" Target="fonts/Comfortaa-bold.fntdata"/><Relationship Id="rId24" Type="http://schemas.openxmlformats.org/officeDocument/2006/relationships/slide" Target="slides/slide19.xml"/><Relationship Id="rId46" Type="http://schemas.openxmlformats.org/officeDocument/2006/relationships/font" Target="fonts/OpenSans-italic.fntdata"/><Relationship Id="rId23" Type="http://schemas.openxmlformats.org/officeDocument/2006/relationships/slide" Target="slides/slide18.xml"/><Relationship Id="rId45"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font" Target="fonts/OpenSans-boldItalic.fntdata"/><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Economica-bold.fntdata"/><Relationship Id="rId16" Type="http://schemas.openxmlformats.org/officeDocument/2006/relationships/slide" Target="slides/slide11.xml"/><Relationship Id="rId38" Type="http://schemas.openxmlformats.org/officeDocument/2006/relationships/font" Target="fonts/Economica-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221895471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221895471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221895471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3221895471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1c55b4c310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1c55b4c310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203cc3eef4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3203cc3eef4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203cc3eef4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203cc3eef4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203cc3eef4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203cc3eef4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1c55b4c31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1c55b4c31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228b95a1cd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228b95a1cd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228b95a1c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228b95a1c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228b95a1c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228b95a1c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1c55b4c31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1c55b4c31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c37127c3c1af7d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c37127c3c1af7d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c37127c3c1af7d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c37127c3c1af7d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c37127c3c1af7d4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c37127c3c1af7d4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c37127c3c1af7d4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c37127c3c1af7d4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31c55b4c31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31c55b4c31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31f752985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31f752985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1f7529852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31f7529852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31f7529852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31f7529852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20975ea0a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320975ea0a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31c55b4c310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31c55b4c310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1e41153f7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1e41153f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320975ea0a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320975ea0a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20975ea0a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320975ea0a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31e41153f77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31e41153f77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1e41153f7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1e41153f7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1e41153f7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1e41153f7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1e41153f7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1e41153f7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283811be6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283811be6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1e41153f7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1e41153f7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22189547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22189547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oktoberfesttours.travel/2024/10/27/oktoberfest-2024-beer-consumption/#:~:text=Oktoberfest%202024%20finished%20on%20Sunday,festival%20in%20just%2016%20days.&amp;text=While%20slightly%20down%20on%20last,(pardon%20the%20pun)%20amoun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05625" y="1257750"/>
            <a:ext cx="8520600" cy="26280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de" sz="3500">
                <a:solidFill>
                  <a:srgbClr val="282828"/>
                </a:solidFill>
              </a:rPr>
              <a:t>Festivities and Cultural </a:t>
            </a:r>
            <a:endParaRPr b="1" sz="3500">
              <a:solidFill>
                <a:srgbClr val="282828"/>
              </a:solidFill>
            </a:endParaRPr>
          </a:p>
          <a:p>
            <a:pPr indent="0" lvl="0" marL="0" rtl="0" algn="ctr">
              <a:spcBef>
                <a:spcPts val="0"/>
              </a:spcBef>
              <a:spcAft>
                <a:spcPts val="0"/>
              </a:spcAft>
              <a:buNone/>
            </a:pPr>
            <a:r>
              <a:rPr b="1" lang="de" sz="3500">
                <a:solidFill>
                  <a:srgbClr val="282828"/>
                </a:solidFill>
              </a:rPr>
              <a:t>Celebrations in </a:t>
            </a:r>
            <a:endParaRPr b="1" sz="3500">
              <a:solidFill>
                <a:srgbClr val="282828"/>
              </a:solidFill>
            </a:endParaRPr>
          </a:p>
          <a:p>
            <a:pPr indent="0" lvl="0" marL="0" rtl="0" algn="ctr">
              <a:spcBef>
                <a:spcPts val="0"/>
              </a:spcBef>
              <a:spcAft>
                <a:spcPts val="0"/>
              </a:spcAft>
              <a:buNone/>
            </a:pPr>
            <a:r>
              <a:rPr b="1" lang="de" sz="3500">
                <a:solidFill>
                  <a:srgbClr val="282828"/>
                </a:solidFill>
              </a:rPr>
              <a:t>Different Countries</a:t>
            </a:r>
            <a:endParaRPr b="1" sz="3500">
              <a:solidFill>
                <a:srgbClr val="282828"/>
              </a:solidFill>
            </a:endParaRPr>
          </a:p>
          <a:p>
            <a:pPr indent="0" lvl="0" marL="0" rtl="0" algn="ctr">
              <a:spcBef>
                <a:spcPts val="0"/>
              </a:spcBef>
              <a:spcAft>
                <a:spcPts val="0"/>
              </a:spcAft>
              <a:buNone/>
            </a:pPr>
            <a:r>
              <a:t/>
            </a:r>
            <a:endParaRPr b="1" sz="1000">
              <a:solidFill>
                <a:srgbClr val="282828"/>
              </a:solidFill>
            </a:endParaRPr>
          </a:p>
          <a:p>
            <a:pPr indent="0" lvl="0" marL="0" rtl="0" algn="ctr">
              <a:spcBef>
                <a:spcPts val="0"/>
              </a:spcBef>
              <a:spcAft>
                <a:spcPts val="0"/>
              </a:spcAft>
              <a:buNone/>
            </a:pPr>
            <a:r>
              <a:t/>
            </a:r>
            <a:endParaRPr b="1" sz="1000">
              <a:solidFill>
                <a:srgbClr val="282828"/>
              </a:solidFill>
            </a:endParaRPr>
          </a:p>
          <a:p>
            <a:pPr indent="0" lvl="0" marL="0" rtl="0" algn="ctr">
              <a:spcBef>
                <a:spcPts val="0"/>
              </a:spcBef>
              <a:spcAft>
                <a:spcPts val="0"/>
              </a:spcAft>
              <a:buNone/>
            </a:pPr>
            <a:r>
              <a:rPr b="1" lang="de" sz="1000">
                <a:solidFill>
                  <a:srgbClr val="282828"/>
                </a:solidFill>
              </a:rPr>
              <a:t>Kathrin Abele – University of Stuttgart – Germany </a:t>
            </a:r>
            <a:endParaRPr b="1" sz="1000">
              <a:solidFill>
                <a:srgbClr val="282828"/>
              </a:solidFill>
            </a:endParaRPr>
          </a:p>
          <a:p>
            <a:pPr indent="0" lvl="0" marL="0" rtl="0" algn="ctr">
              <a:spcBef>
                <a:spcPts val="0"/>
              </a:spcBef>
              <a:spcAft>
                <a:spcPts val="0"/>
              </a:spcAft>
              <a:buClr>
                <a:schemeClr val="dk1"/>
              </a:buClr>
              <a:buSzPct val="110000"/>
              <a:buFont typeface="Arial"/>
              <a:buNone/>
            </a:pPr>
            <a:r>
              <a:rPr b="1" lang="de" sz="1000">
                <a:solidFill>
                  <a:srgbClr val="282828"/>
                </a:solidFill>
              </a:rPr>
              <a:t>Luca Binsch – University of Stuttgart – Germany </a:t>
            </a:r>
            <a:endParaRPr b="1" sz="1000">
              <a:solidFill>
                <a:srgbClr val="282828"/>
              </a:solidFill>
            </a:endParaRPr>
          </a:p>
          <a:p>
            <a:pPr indent="0" lvl="0" marL="0" rtl="0" algn="ctr">
              <a:spcBef>
                <a:spcPts val="0"/>
              </a:spcBef>
              <a:spcAft>
                <a:spcPts val="0"/>
              </a:spcAft>
              <a:buNone/>
            </a:pPr>
            <a:r>
              <a:rPr b="1" lang="de" sz="1000">
                <a:solidFill>
                  <a:srgbClr val="282828"/>
                </a:solidFill>
              </a:rPr>
              <a:t>Naemi Hesser – University of Stuttgart – Germany </a:t>
            </a:r>
            <a:endParaRPr b="1" sz="1000">
              <a:solidFill>
                <a:srgbClr val="282828"/>
              </a:solidFill>
            </a:endParaRPr>
          </a:p>
          <a:p>
            <a:pPr indent="0" lvl="0" marL="0" rtl="0" algn="ctr">
              <a:spcBef>
                <a:spcPts val="0"/>
              </a:spcBef>
              <a:spcAft>
                <a:spcPts val="0"/>
              </a:spcAft>
              <a:buNone/>
            </a:pPr>
            <a:r>
              <a:rPr b="1" lang="de" sz="1000">
                <a:solidFill>
                  <a:srgbClr val="282828"/>
                </a:solidFill>
              </a:rPr>
              <a:t>Manana Kazarashvili - Tbilisi State University - Georgia</a:t>
            </a:r>
            <a:endParaRPr b="1" sz="1000">
              <a:solidFill>
                <a:srgbClr val="282828"/>
              </a:solidFill>
            </a:endParaRPr>
          </a:p>
          <a:p>
            <a:pPr indent="0" lvl="0" marL="0" rtl="0" algn="ctr">
              <a:spcBef>
                <a:spcPts val="0"/>
              </a:spcBef>
              <a:spcAft>
                <a:spcPts val="0"/>
              </a:spcAft>
              <a:buNone/>
            </a:pPr>
            <a:r>
              <a:rPr b="1" lang="de" sz="1000">
                <a:solidFill>
                  <a:srgbClr val="282828"/>
                </a:solidFill>
              </a:rPr>
              <a:t>Luisa Dorofei - Ivan Ohienko National University in Kamianets-Podilskyi - Ukraine</a:t>
            </a:r>
            <a:endParaRPr b="1" sz="1000">
              <a:solidFill>
                <a:srgbClr val="282828"/>
              </a:solidFill>
            </a:endParaRPr>
          </a:p>
          <a:p>
            <a:pPr indent="0" lvl="0" marL="0" rtl="0" algn="ctr">
              <a:spcBef>
                <a:spcPts val="0"/>
              </a:spcBef>
              <a:spcAft>
                <a:spcPts val="0"/>
              </a:spcAft>
              <a:buNone/>
            </a:pPr>
            <a:r>
              <a:rPr b="1" lang="de" sz="1000">
                <a:solidFill>
                  <a:srgbClr val="282828"/>
                </a:solidFill>
              </a:rPr>
              <a:t> Iryna Melnyk - Ivan Ohienko National University in Kamianets-Podilskyi - Ukraine</a:t>
            </a:r>
            <a:endParaRPr b="1" sz="1000">
              <a:solidFill>
                <a:srgbClr val="28282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141800"/>
            <a:ext cx="8520600" cy="831300"/>
          </a:xfrm>
          <a:prstGeom prst="rect">
            <a:avLst/>
          </a:prstGeom>
        </p:spPr>
        <p:txBody>
          <a:bodyPr anchorCtr="0" anchor="b" bIns="91425" lIns="91425" spcFirstLastPara="1" rIns="91425" wrap="square" tIns="91425">
            <a:normAutofit/>
          </a:bodyPr>
          <a:lstStyle/>
          <a:p>
            <a:pPr indent="0" lvl="0" marL="0" rtl="0" algn="ctr">
              <a:lnSpc>
                <a:spcPct val="115000"/>
              </a:lnSpc>
              <a:spcBef>
                <a:spcPts val="0"/>
              </a:spcBef>
              <a:spcAft>
                <a:spcPts val="1200"/>
              </a:spcAft>
              <a:buNone/>
            </a:pPr>
            <a:r>
              <a:rPr lang="de"/>
              <a:t>Georgia – </a:t>
            </a:r>
            <a:r>
              <a:rPr lang="de"/>
              <a:t>Easter </a:t>
            </a:r>
            <a:endParaRPr/>
          </a:p>
        </p:txBody>
      </p:sp>
      <p:sp>
        <p:nvSpPr>
          <p:cNvPr id="116" name="Google Shape;116;p22"/>
          <p:cNvSpPr txBox="1"/>
          <p:nvPr>
            <p:ph idx="1" type="body"/>
          </p:nvPr>
        </p:nvSpPr>
        <p:spPr>
          <a:xfrm>
            <a:off x="311700" y="1144850"/>
            <a:ext cx="8520600" cy="3354000"/>
          </a:xfrm>
          <a:prstGeom prst="rect">
            <a:avLst/>
          </a:prstGeom>
        </p:spPr>
        <p:txBody>
          <a:bodyPr anchorCtr="0" anchor="t" bIns="91425" lIns="91425" spcFirstLastPara="1" rIns="91425" wrap="square" tIns="91425">
            <a:normAutofit fontScale="25000" lnSpcReduction="20000"/>
          </a:bodyPr>
          <a:lstStyle/>
          <a:p>
            <a:pPr indent="0" lvl="0" marL="0" rtl="0" algn="just">
              <a:spcBef>
                <a:spcPts val="0"/>
              </a:spcBef>
              <a:spcAft>
                <a:spcPts val="0"/>
              </a:spcAft>
              <a:buNone/>
            </a:pPr>
            <a:r>
              <a:rPr lang="de" sz="6400"/>
              <a:t>Since the majority of the population is identified as Georgian Orthodox Christians, </a:t>
            </a:r>
            <a:r>
              <a:rPr b="1" lang="de" sz="6400"/>
              <a:t>Easter in Georgia </a:t>
            </a:r>
            <a:r>
              <a:rPr lang="de" sz="6400"/>
              <a:t>is one of the most important </a:t>
            </a:r>
            <a:r>
              <a:rPr lang="de" sz="6400"/>
              <a:t>religious</a:t>
            </a:r>
            <a:r>
              <a:rPr lang="de" sz="6400"/>
              <a:t> celebrations. </a:t>
            </a:r>
            <a:endParaRPr sz="6400"/>
          </a:p>
          <a:p>
            <a:pPr indent="-187200" lvl="0" marL="457200" rtl="0" algn="just">
              <a:spcBef>
                <a:spcPts val="1200"/>
              </a:spcBef>
              <a:spcAft>
                <a:spcPts val="0"/>
              </a:spcAft>
              <a:buNone/>
            </a:pPr>
            <a:r>
              <a:rPr lang="de" sz="6400"/>
              <a:t>–  On Holy Saturday people participate in church services, where they await the </a:t>
            </a:r>
            <a:r>
              <a:rPr b="1" lang="de" sz="6400"/>
              <a:t>resurrection of christ </a:t>
            </a:r>
            <a:r>
              <a:rPr lang="de" sz="6400"/>
              <a:t>and the </a:t>
            </a:r>
            <a:r>
              <a:rPr b="1" lang="de" sz="6400"/>
              <a:t>holy fire</a:t>
            </a:r>
            <a:r>
              <a:rPr lang="de" sz="6400"/>
              <a:t>, which is brought from the Jerusalem. </a:t>
            </a:r>
            <a:endParaRPr sz="6400"/>
          </a:p>
          <a:p>
            <a:pPr indent="-187200" lvl="0" marL="457200" rtl="0" algn="just">
              <a:spcBef>
                <a:spcPts val="1200"/>
              </a:spcBef>
              <a:spcAft>
                <a:spcPts val="0"/>
              </a:spcAft>
              <a:buNone/>
            </a:pPr>
            <a:r>
              <a:rPr lang="de" sz="6400"/>
              <a:t>–  It is customary to prepare </a:t>
            </a:r>
            <a:r>
              <a:rPr b="1" lang="de" sz="6400"/>
              <a:t>Paska</a:t>
            </a:r>
            <a:r>
              <a:rPr lang="de" sz="6400"/>
              <a:t> (a sweet bread)  and </a:t>
            </a:r>
            <a:r>
              <a:rPr b="1" lang="de" sz="6400"/>
              <a:t>dye red eggs </a:t>
            </a:r>
            <a:r>
              <a:rPr lang="de" sz="6400"/>
              <a:t>(symbolizing the blood of Christ), which are brought to churches to be blessed by the </a:t>
            </a:r>
            <a:r>
              <a:rPr lang="de" sz="6400"/>
              <a:t>priest</a:t>
            </a:r>
            <a:r>
              <a:rPr lang="de" sz="6400"/>
              <a:t>. </a:t>
            </a:r>
            <a:endParaRPr sz="6400"/>
          </a:p>
          <a:p>
            <a:pPr indent="-187200" lvl="0" marL="457200" rtl="0" algn="just">
              <a:spcBef>
                <a:spcPts val="1200"/>
              </a:spcBef>
              <a:spcAft>
                <a:spcPts val="0"/>
              </a:spcAft>
              <a:buNone/>
            </a:pPr>
            <a:r>
              <a:rPr lang="de" sz="6400"/>
              <a:t>– A unique part of the celebration is the </a:t>
            </a:r>
            <a:r>
              <a:rPr b="1" lang="de" sz="6400"/>
              <a:t>“egg fight”,</a:t>
            </a:r>
            <a:r>
              <a:rPr lang="de" sz="6400"/>
              <a:t> during which people hit their hard-boiled, dyed red eggs against each other to see whose egg is the strongest. </a:t>
            </a:r>
            <a:endParaRPr sz="6400"/>
          </a:p>
          <a:p>
            <a:pPr indent="-187200" lvl="0" marL="457200" rtl="0" algn="just">
              <a:spcBef>
                <a:spcPts val="1200"/>
              </a:spcBef>
              <a:spcAft>
                <a:spcPts val="0"/>
              </a:spcAft>
              <a:buNone/>
            </a:pPr>
            <a:r>
              <a:rPr lang="de" sz="6400"/>
              <a:t>– On Easter Monday families </a:t>
            </a:r>
            <a:r>
              <a:rPr b="1" lang="de" sz="6400"/>
              <a:t>visit  their</a:t>
            </a:r>
            <a:r>
              <a:rPr lang="de" sz="6400"/>
              <a:t> </a:t>
            </a:r>
            <a:r>
              <a:rPr b="1" lang="de" sz="6400"/>
              <a:t>ancestors’ graves </a:t>
            </a:r>
            <a:r>
              <a:rPr lang="de" sz="6400"/>
              <a:t>to express their respect and offer prayers. </a:t>
            </a:r>
            <a:endParaRPr sz="6400"/>
          </a:p>
          <a:p>
            <a:pPr indent="0" lvl="0" marL="457200" rtl="0" algn="l">
              <a:spcBef>
                <a:spcPts val="1200"/>
              </a:spcBef>
              <a:spcAft>
                <a:spcPts val="1200"/>
              </a:spcAft>
              <a:buNone/>
            </a:pPr>
            <a:r>
              <a:t/>
            </a:r>
            <a:endParaRPr sz="17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107150"/>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Georgia - Tbilisoba </a:t>
            </a:r>
            <a:endParaRPr/>
          </a:p>
        </p:txBody>
      </p:sp>
      <p:sp>
        <p:nvSpPr>
          <p:cNvPr id="122" name="Google Shape;122;p23"/>
          <p:cNvSpPr txBox="1"/>
          <p:nvPr>
            <p:ph idx="1" type="body"/>
          </p:nvPr>
        </p:nvSpPr>
        <p:spPr>
          <a:xfrm>
            <a:off x="311700" y="1015300"/>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de" sz="1600"/>
              <a:t>Tbilisoba</a:t>
            </a:r>
            <a:r>
              <a:rPr lang="de" sz="1600"/>
              <a:t> is held every October and is dedicated to </a:t>
            </a:r>
            <a:r>
              <a:rPr lang="de" sz="1600"/>
              <a:t>celebrating</a:t>
            </a:r>
            <a:r>
              <a:rPr lang="de" sz="1600"/>
              <a:t> the history and spirit of Tbilisi, the capital of Georgia.</a:t>
            </a:r>
            <a:endParaRPr sz="1600"/>
          </a:p>
          <a:p>
            <a:pPr indent="-187200" lvl="0" marL="457200" rtl="0" algn="just">
              <a:spcBef>
                <a:spcPts val="1200"/>
              </a:spcBef>
              <a:spcAft>
                <a:spcPts val="0"/>
              </a:spcAft>
              <a:buNone/>
            </a:pPr>
            <a:r>
              <a:rPr lang="de" sz="1600"/>
              <a:t>– It includes traditional </a:t>
            </a:r>
            <a:r>
              <a:rPr b="1" lang="de" sz="1600"/>
              <a:t>Georgian</a:t>
            </a:r>
            <a:r>
              <a:rPr b="1" lang="de" sz="1600"/>
              <a:t> dance</a:t>
            </a:r>
            <a:r>
              <a:rPr lang="de" sz="1600"/>
              <a:t> and </a:t>
            </a:r>
            <a:r>
              <a:rPr b="1" lang="de" sz="1600"/>
              <a:t>music performances</a:t>
            </a:r>
            <a:r>
              <a:rPr lang="de" sz="1600"/>
              <a:t>, reflecting the beauty of Georgian folk arts. The participants of these performances often wear traditional costumes expressing the vivid culture of </a:t>
            </a:r>
            <a:r>
              <a:rPr lang="de" sz="1600"/>
              <a:t>Georgia</a:t>
            </a:r>
            <a:r>
              <a:rPr lang="de" sz="1600"/>
              <a:t>. </a:t>
            </a:r>
            <a:endParaRPr sz="1600"/>
          </a:p>
          <a:p>
            <a:pPr indent="-187200" lvl="0" marL="457200" rtl="0" algn="just">
              <a:spcBef>
                <a:spcPts val="1200"/>
              </a:spcBef>
              <a:spcAft>
                <a:spcPts val="0"/>
              </a:spcAft>
              <a:buNone/>
            </a:pPr>
            <a:r>
              <a:rPr lang="de" sz="1600"/>
              <a:t>– Since Georgia is considered one of the oldest wine-making countries in the world, </a:t>
            </a:r>
            <a:r>
              <a:rPr b="1" lang="de" sz="1600"/>
              <a:t>wine degustation </a:t>
            </a:r>
            <a:r>
              <a:rPr lang="de" sz="1600"/>
              <a:t>with</a:t>
            </a:r>
            <a:r>
              <a:rPr b="1" lang="de" sz="1600"/>
              <a:t> Georgian traditional food </a:t>
            </a:r>
            <a:r>
              <a:rPr lang="de" sz="1600"/>
              <a:t>plays a significant part in the festival. </a:t>
            </a:r>
            <a:endParaRPr sz="1600"/>
          </a:p>
          <a:p>
            <a:pPr indent="-187200" lvl="0" marL="457200" rtl="0" algn="just">
              <a:spcBef>
                <a:spcPts val="1200"/>
              </a:spcBef>
              <a:spcAft>
                <a:spcPts val="1200"/>
              </a:spcAft>
              <a:buNone/>
            </a:pPr>
            <a:r>
              <a:rPr lang="de" sz="1600"/>
              <a:t>– During the festival </a:t>
            </a:r>
            <a:r>
              <a:rPr lang="de" sz="1600"/>
              <a:t>visitors</a:t>
            </a:r>
            <a:r>
              <a:rPr lang="de" sz="1600"/>
              <a:t> can also see </a:t>
            </a:r>
            <a:r>
              <a:rPr lang="de" sz="1600"/>
              <a:t>art exhibitions, handmade staff and various street </a:t>
            </a:r>
            <a:r>
              <a:rPr lang="de" sz="1600"/>
              <a:t>performances</a:t>
            </a:r>
            <a:r>
              <a:rPr lang="de" sz="1600"/>
              <a:t>.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Germany</a:t>
            </a:r>
            <a:endParaRPr/>
          </a:p>
        </p:txBody>
      </p:sp>
      <p:sp>
        <p:nvSpPr>
          <p:cNvPr id="128" name="Google Shape;128;p2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Germany is made up of 16 federal states.</a:t>
            </a:r>
            <a:endParaRPr/>
          </a:p>
          <a:p>
            <a:pPr indent="0" lvl="0" marL="0" rtl="0" algn="l">
              <a:spcBef>
                <a:spcPts val="1200"/>
              </a:spcBef>
              <a:spcAft>
                <a:spcPts val="0"/>
              </a:spcAft>
              <a:buNone/>
            </a:pPr>
            <a:r>
              <a:rPr lang="de"/>
              <a:t>It is a diverse nation that celebrates many different festivities and traditions. Here are three major celebrations:</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AutoNum type="arabicPeriod"/>
            </a:pPr>
            <a:r>
              <a:rPr lang="de"/>
              <a:t>Oktoberfest</a:t>
            </a:r>
            <a:endParaRPr/>
          </a:p>
          <a:p>
            <a:pPr indent="-342900" lvl="0" marL="457200" rtl="0" algn="l">
              <a:spcBef>
                <a:spcPts val="0"/>
              </a:spcBef>
              <a:spcAft>
                <a:spcPts val="0"/>
              </a:spcAft>
              <a:buSzPts val="1800"/>
              <a:buAutoNum type="arabicPeriod"/>
            </a:pPr>
            <a:r>
              <a:rPr lang="de"/>
              <a:t>Tag der Deutschen Einheit (“Day of German Unity”)</a:t>
            </a:r>
            <a:endParaRPr/>
          </a:p>
          <a:p>
            <a:pPr indent="-342900" lvl="0" marL="457200" rtl="0" algn="l">
              <a:spcBef>
                <a:spcPts val="0"/>
              </a:spcBef>
              <a:spcAft>
                <a:spcPts val="0"/>
              </a:spcAft>
              <a:buSzPts val="1800"/>
              <a:buAutoNum type="arabicPeriod"/>
            </a:pPr>
            <a:r>
              <a:rPr lang="de"/>
              <a:t>Christmas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Germany</a:t>
            </a:r>
            <a:r>
              <a:rPr lang="de"/>
              <a:t> </a:t>
            </a:r>
            <a:r>
              <a:rPr lang="de"/>
              <a:t>- </a:t>
            </a:r>
            <a:r>
              <a:rPr lang="de" sz="3200">
                <a:latin typeface="Open Sans"/>
                <a:ea typeface="Open Sans"/>
                <a:cs typeface="Open Sans"/>
                <a:sym typeface="Open Sans"/>
              </a:rPr>
              <a:t>Oktoberfest</a:t>
            </a:r>
            <a:endParaRPr/>
          </a:p>
        </p:txBody>
      </p:sp>
      <p:sp>
        <p:nvSpPr>
          <p:cNvPr id="134" name="Google Shape;134;p2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de"/>
              <a:t>► </a:t>
            </a:r>
            <a:r>
              <a:rPr lang="de"/>
              <a:t>Oktoberfest is one of the most famous folk festivals in the world and takes place every year in Munich, Bavaria. </a:t>
            </a:r>
            <a:endParaRPr/>
          </a:p>
          <a:p>
            <a:pPr indent="0" lvl="0" marL="0" rtl="0" algn="l">
              <a:spcBef>
                <a:spcPts val="1200"/>
              </a:spcBef>
              <a:spcAft>
                <a:spcPts val="0"/>
              </a:spcAft>
              <a:buNone/>
            </a:pPr>
            <a:r>
              <a:rPr lang="de"/>
              <a:t>► It typically lasts two weeks and begins in September. </a:t>
            </a:r>
            <a:endParaRPr/>
          </a:p>
          <a:p>
            <a:pPr indent="0" lvl="0" marL="0" rtl="0" algn="l">
              <a:spcBef>
                <a:spcPts val="1200"/>
              </a:spcBef>
              <a:spcAft>
                <a:spcPts val="0"/>
              </a:spcAft>
              <a:buNone/>
            </a:pPr>
            <a:r>
              <a:rPr lang="de"/>
              <a:t>► Visitors from all over the globe come to enjoy beer served in large mugs, taste Bavarian specialties like pretzels and white sausages, and wear traditional attire such as </a:t>
            </a:r>
            <a:r>
              <a:rPr i="1" lang="de"/>
              <a:t>dirndls</a:t>
            </a:r>
            <a:r>
              <a:rPr lang="de"/>
              <a:t> and </a:t>
            </a:r>
            <a:r>
              <a:rPr i="1" lang="de"/>
              <a:t>lederhosen</a:t>
            </a:r>
            <a:r>
              <a:rPr lang="de"/>
              <a:t>. </a:t>
            </a:r>
            <a:endParaRPr/>
          </a:p>
          <a:p>
            <a:pPr indent="0" lvl="0" marL="0" rtl="0" algn="l">
              <a:spcBef>
                <a:spcPts val="1200"/>
              </a:spcBef>
              <a:spcAft>
                <a:spcPts val="0"/>
              </a:spcAft>
              <a:buNone/>
            </a:pPr>
            <a:r>
              <a:rPr lang="de"/>
              <a:t>► </a:t>
            </a:r>
            <a:r>
              <a:rPr lang="de" sz="1745"/>
              <a:t>Each year, over </a:t>
            </a:r>
            <a:r>
              <a:rPr b="1" lang="de" sz="1745"/>
              <a:t>7 million liters of beer</a:t>
            </a:r>
            <a:r>
              <a:rPr lang="de" sz="1745"/>
              <a:t> are consumed at Oktoberfest. The beer served must be brewed within the city limits of Munich and conform to the Reinheitsgebot (German Beer Purity Law).</a:t>
            </a:r>
            <a:endParaRPr sz="2445"/>
          </a:p>
          <a:p>
            <a:pPr indent="0" lvl="0" marL="0" rtl="0" algn="l">
              <a:spcBef>
                <a:spcPts val="1200"/>
              </a:spcBef>
              <a:spcAft>
                <a:spcPts val="0"/>
              </a:spcAft>
              <a:buNone/>
            </a:pPr>
            <a:r>
              <a:rPr lang="de"/>
              <a:t>➲ It is a symbol of German hospitality and festive culture!</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de"/>
              <a:t>Fun Fact: Although called Oktoberfest, the festival mostly takes place in the end of September. The dates were moved forward to take advantage of better weather :) </a:t>
            </a:r>
            <a:endParaRPr/>
          </a:p>
        </p:txBody>
      </p:sp>
      <p:sp>
        <p:nvSpPr>
          <p:cNvPr id="135" name="Google Shape;135;p25"/>
          <p:cNvSpPr txBox="1"/>
          <p:nvPr/>
        </p:nvSpPr>
        <p:spPr>
          <a:xfrm>
            <a:off x="-87175" y="4965300"/>
            <a:ext cx="9462000" cy="17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600" u="sng">
                <a:solidFill>
                  <a:schemeClr val="hlink"/>
                </a:solidFill>
                <a:hlinkClick r:id="rId3"/>
              </a:rPr>
              <a:t>https://www.oktoberfesttours.travel/2024/10/27/oktoberfest-2024-beer-consumption/#:~:text=Oktoberfest%202024%20finished%20on%20Sunday,festival%20in%20just%2016%20days.&amp;text=While%20slightly%20down%20on%20last,(pardon%20the%20pun)%20amount.</a:t>
            </a:r>
            <a:endParaRPr sz="1300">
              <a:solidFill>
                <a:schemeClr val="dk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Germany </a:t>
            </a:r>
            <a:r>
              <a:rPr lang="de"/>
              <a:t>- </a:t>
            </a:r>
            <a:r>
              <a:rPr lang="de" sz="3200">
                <a:latin typeface="Open Sans"/>
                <a:ea typeface="Open Sans"/>
                <a:cs typeface="Open Sans"/>
                <a:sym typeface="Open Sans"/>
              </a:rPr>
              <a:t>Day of German Unity</a:t>
            </a:r>
            <a:endParaRPr/>
          </a:p>
        </p:txBody>
      </p:sp>
      <p:sp>
        <p:nvSpPr>
          <p:cNvPr id="141" name="Google Shape;141;p26"/>
          <p:cNvSpPr txBox="1"/>
          <p:nvPr>
            <p:ph idx="1" type="body"/>
          </p:nvPr>
        </p:nvSpPr>
        <p:spPr>
          <a:xfrm>
            <a:off x="311700" y="1320675"/>
            <a:ext cx="8520600" cy="3354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de"/>
              <a:t>► </a:t>
            </a:r>
            <a:r>
              <a:rPr lang="de"/>
              <a:t>The Day of German Unity is celebrated every year on October 3rd to commemorate the reunification of Germany in 1990 when the former East and West Germany were united into one country. </a:t>
            </a:r>
            <a:endParaRPr/>
          </a:p>
          <a:p>
            <a:pPr indent="0" lvl="0" marL="0" rtl="0" algn="l">
              <a:spcBef>
                <a:spcPts val="1200"/>
              </a:spcBef>
              <a:spcAft>
                <a:spcPts val="0"/>
              </a:spcAft>
              <a:buNone/>
            </a:pPr>
            <a:r>
              <a:rPr lang="de"/>
              <a:t>► Many cities host festivities, concerts, and fireworks, particularly in the capital, Berlin.</a:t>
            </a:r>
            <a:endParaRPr/>
          </a:p>
          <a:p>
            <a:pPr indent="0" lvl="0" marL="457200" rtl="0" algn="l">
              <a:spcBef>
                <a:spcPts val="1200"/>
              </a:spcBef>
              <a:spcAft>
                <a:spcPts val="0"/>
              </a:spcAft>
              <a:buNone/>
            </a:pPr>
            <a:r>
              <a:rPr lang="de"/>
              <a:t>☑︎ Each year, the official celebration is hosted by a </a:t>
            </a:r>
            <a:r>
              <a:rPr i="1" lang="de"/>
              <a:t>different</a:t>
            </a:r>
            <a:r>
              <a:rPr lang="de"/>
              <a:t> German city. This tradition highlights the federal nature of Germany and ensures all regions feel included.</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de"/>
              <a:t>➲ </a:t>
            </a:r>
            <a:r>
              <a:rPr lang="de"/>
              <a:t>This is an important moment to reflect on freedom, unity, and democracy!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Germany </a:t>
            </a:r>
            <a:r>
              <a:rPr lang="de"/>
              <a:t>- </a:t>
            </a:r>
            <a:r>
              <a:rPr lang="de" sz="3200">
                <a:latin typeface="Open Sans"/>
                <a:ea typeface="Open Sans"/>
                <a:cs typeface="Open Sans"/>
                <a:sym typeface="Open Sans"/>
              </a:rPr>
              <a:t>Christmas</a:t>
            </a:r>
            <a:endParaRPr/>
          </a:p>
        </p:txBody>
      </p:sp>
      <p:sp>
        <p:nvSpPr>
          <p:cNvPr id="147" name="Google Shape;147;p27"/>
          <p:cNvSpPr txBox="1"/>
          <p:nvPr>
            <p:ph idx="1" type="body"/>
          </p:nvPr>
        </p:nvSpPr>
        <p:spPr>
          <a:xfrm>
            <a:off x="311700" y="1363100"/>
            <a:ext cx="8681400" cy="3354000"/>
          </a:xfrm>
          <a:prstGeom prst="rect">
            <a:avLst/>
          </a:prstGeom>
        </p:spPr>
        <p:txBody>
          <a:bodyPr anchorCtr="0" anchor="t" bIns="91425" lIns="91425" spcFirstLastPara="1" rIns="91425" wrap="square" tIns="91425">
            <a:normAutofit fontScale="85000" lnSpcReduction="10000"/>
          </a:bodyPr>
          <a:lstStyle/>
          <a:p>
            <a:pPr indent="0" lvl="0" marL="0" rtl="0" algn="l">
              <a:spcBef>
                <a:spcPts val="1200"/>
              </a:spcBef>
              <a:spcAft>
                <a:spcPts val="0"/>
              </a:spcAft>
              <a:buNone/>
            </a:pPr>
            <a:r>
              <a:rPr lang="de"/>
              <a:t>► </a:t>
            </a:r>
            <a:r>
              <a:rPr lang="de"/>
              <a:t>Christmas is one of the most important and atmospheric celebrations in Germany. </a:t>
            </a:r>
            <a:endParaRPr/>
          </a:p>
          <a:p>
            <a:pPr indent="0" lvl="0" marL="0" rtl="0" algn="l">
              <a:spcBef>
                <a:spcPts val="1200"/>
              </a:spcBef>
              <a:spcAft>
                <a:spcPts val="0"/>
              </a:spcAft>
              <a:buNone/>
            </a:pPr>
            <a:r>
              <a:rPr lang="de"/>
              <a:t>► Traditions such as Advent wreaths, Advent calendars, and Christmas markets are especially popular. </a:t>
            </a:r>
            <a:endParaRPr/>
          </a:p>
          <a:p>
            <a:pPr indent="0" lvl="0" marL="0" rtl="0" algn="l">
              <a:spcBef>
                <a:spcPts val="1200"/>
              </a:spcBef>
              <a:spcAft>
                <a:spcPts val="0"/>
              </a:spcAft>
              <a:buNone/>
            </a:pPr>
            <a:r>
              <a:rPr lang="de"/>
              <a:t>► At Christmas markets, people enjoy mulled wine, roasted almonds, and handmade gifts. </a:t>
            </a:r>
            <a:endParaRPr/>
          </a:p>
          <a:p>
            <a:pPr indent="0" lvl="0" marL="0" rtl="0" algn="l">
              <a:spcBef>
                <a:spcPts val="1200"/>
              </a:spcBef>
              <a:spcAft>
                <a:spcPts val="0"/>
              </a:spcAft>
              <a:buNone/>
            </a:pPr>
            <a:r>
              <a:rPr lang="de"/>
              <a:t>► Typical Christmas dinners often include roast goose, red cabbage, and potato dumplings. Some </a:t>
            </a:r>
            <a:r>
              <a:rPr lang="de"/>
              <a:t>people</a:t>
            </a:r>
            <a:r>
              <a:rPr lang="de"/>
              <a:t> also eat </a:t>
            </a:r>
            <a:r>
              <a:rPr lang="de"/>
              <a:t>sausages</a:t>
            </a:r>
            <a:r>
              <a:rPr lang="de"/>
              <a:t> with </a:t>
            </a:r>
            <a:r>
              <a:rPr lang="de"/>
              <a:t>potato salad.</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ct val="61111"/>
              <a:buFont typeface="Arial"/>
              <a:buNone/>
            </a:pPr>
            <a:r>
              <a:rPr lang="de"/>
              <a:t>➲ These celebrations showcase the cultural richness and diversity of Germany's traditions!</a:t>
            </a:r>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type="title"/>
          </p:nvPr>
        </p:nvSpPr>
        <p:spPr>
          <a:xfrm>
            <a:off x="311700" y="24107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Ukraine</a:t>
            </a:r>
            <a:endParaRPr/>
          </a:p>
        </p:txBody>
      </p:sp>
      <p:sp>
        <p:nvSpPr>
          <p:cNvPr id="153" name="Google Shape;153;p2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20000"/>
          </a:bodyPr>
          <a:lstStyle/>
          <a:p>
            <a:pPr indent="457200" lvl="0" marL="0" rtl="0" algn="l">
              <a:lnSpc>
                <a:spcPct val="150000"/>
              </a:lnSpc>
              <a:spcBef>
                <a:spcPts val="0"/>
              </a:spcBef>
              <a:spcAft>
                <a:spcPts val="0"/>
              </a:spcAft>
              <a:buNone/>
            </a:pPr>
            <a:r>
              <a:rPr lang="de"/>
              <a:t>Ukraine is a country in Eastern Europe known for its rich history, cultural heritage, and beautiful landscapes. The capital is Kyiv, and the official language is Ukrainian.</a:t>
            </a:r>
            <a:endParaRPr/>
          </a:p>
          <a:p>
            <a:pPr indent="457200" lvl="0" marL="0" rtl="0" algn="l">
              <a:lnSpc>
                <a:spcPct val="150000"/>
              </a:lnSpc>
              <a:spcBef>
                <a:spcPts val="1200"/>
              </a:spcBef>
              <a:spcAft>
                <a:spcPts val="0"/>
              </a:spcAft>
              <a:buNone/>
            </a:pPr>
            <a:r>
              <a:rPr lang="de"/>
              <a:t>The main holidays celebrated in Ukraine are:</a:t>
            </a:r>
            <a:endParaRPr/>
          </a:p>
          <a:p>
            <a:pPr indent="-316622" lvl="0" marL="457200" rtl="0" algn="l">
              <a:lnSpc>
                <a:spcPct val="150000"/>
              </a:lnSpc>
              <a:spcBef>
                <a:spcPts val="1200"/>
              </a:spcBef>
              <a:spcAft>
                <a:spcPts val="0"/>
              </a:spcAft>
              <a:buSzPct val="100000"/>
              <a:buChar char="★"/>
            </a:pPr>
            <a:r>
              <a:rPr b="1" lang="de" sz="1498"/>
              <a:t>Christmas</a:t>
            </a:r>
            <a:r>
              <a:rPr lang="de" sz="1498"/>
              <a:t> (December 25, according to the Gregorian calendar, or January 7, according to the Julian calendar)</a:t>
            </a:r>
            <a:endParaRPr sz="1498"/>
          </a:p>
          <a:p>
            <a:pPr indent="-316622" lvl="0" marL="457200" rtl="0" algn="l">
              <a:lnSpc>
                <a:spcPct val="150000"/>
              </a:lnSpc>
              <a:spcBef>
                <a:spcPts val="0"/>
              </a:spcBef>
              <a:spcAft>
                <a:spcPts val="0"/>
              </a:spcAft>
              <a:buSzPct val="100000"/>
              <a:buChar char="★"/>
            </a:pPr>
            <a:r>
              <a:rPr b="1" lang="de" sz="1498"/>
              <a:t>Easter</a:t>
            </a:r>
            <a:r>
              <a:rPr lang="de" sz="1498"/>
              <a:t> (celebrated according to the Orthodox tradition)</a:t>
            </a:r>
            <a:endParaRPr sz="1498"/>
          </a:p>
          <a:p>
            <a:pPr indent="-316622" lvl="0" marL="457200" rtl="0" algn="l">
              <a:lnSpc>
                <a:spcPct val="150000"/>
              </a:lnSpc>
              <a:spcBef>
                <a:spcPts val="0"/>
              </a:spcBef>
              <a:spcAft>
                <a:spcPts val="0"/>
              </a:spcAft>
              <a:buSzPct val="100000"/>
              <a:buChar char="★"/>
            </a:pPr>
            <a:r>
              <a:rPr b="1" lang="de" sz="1498"/>
              <a:t>Independence Day</a:t>
            </a:r>
            <a:r>
              <a:rPr lang="de" sz="1498"/>
              <a:t> (August 24)</a:t>
            </a:r>
            <a:endParaRPr sz="1498"/>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type="title"/>
          </p:nvPr>
        </p:nvSpPr>
        <p:spPr>
          <a:xfrm>
            <a:off x="252875" y="111225"/>
            <a:ext cx="8520600" cy="7698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de"/>
              <a:t>Ukraine - Christmas</a:t>
            </a:r>
            <a:endParaRPr/>
          </a:p>
        </p:txBody>
      </p:sp>
      <p:sp>
        <p:nvSpPr>
          <p:cNvPr id="159" name="Google Shape;159;p29"/>
          <p:cNvSpPr txBox="1"/>
          <p:nvPr>
            <p:ph idx="1" type="body"/>
          </p:nvPr>
        </p:nvSpPr>
        <p:spPr>
          <a:xfrm>
            <a:off x="63125" y="881025"/>
            <a:ext cx="8900100" cy="4116900"/>
          </a:xfrm>
          <a:prstGeom prst="rect">
            <a:avLst/>
          </a:prstGeom>
        </p:spPr>
        <p:txBody>
          <a:bodyPr anchorCtr="0" anchor="t" bIns="91425" lIns="91425" spcFirstLastPara="1" rIns="91425" wrap="square" tIns="91425">
            <a:noAutofit/>
          </a:bodyPr>
          <a:lstStyle/>
          <a:p>
            <a:pPr indent="457200" lvl="0" marL="0" rtl="0" algn="l">
              <a:lnSpc>
                <a:spcPct val="95000"/>
              </a:lnSpc>
              <a:spcBef>
                <a:spcPts val="0"/>
              </a:spcBef>
              <a:spcAft>
                <a:spcPts val="0"/>
              </a:spcAft>
              <a:buSzPts val="770"/>
              <a:buNone/>
            </a:pPr>
            <a:r>
              <a:rPr lang="de" sz="1750"/>
              <a:t>Christmas in Ukraine is one of the most cherished holidays, deeply rooted in tradition and celebrated with great joy and family gatherings. </a:t>
            </a:r>
            <a:endParaRPr sz="1750"/>
          </a:p>
          <a:p>
            <a:pPr indent="457200" lvl="0" marL="0" rtl="0" algn="l">
              <a:lnSpc>
                <a:spcPct val="115000"/>
              </a:lnSpc>
              <a:spcBef>
                <a:spcPts val="1200"/>
              </a:spcBef>
              <a:spcAft>
                <a:spcPts val="0"/>
              </a:spcAft>
              <a:buSzPts val="1100"/>
              <a:buNone/>
            </a:pPr>
            <a:r>
              <a:rPr lang="de" sz="1600"/>
              <a:t>Key Features of Christmas Celebrations in Ukraine:</a:t>
            </a:r>
            <a:endParaRPr sz="1850"/>
          </a:p>
          <a:p>
            <a:pPr indent="-323850" lvl="0" marL="457200" rtl="0" algn="l">
              <a:lnSpc>
                <a:spcPct val="115000"/>
              </a:lnSpc>
              <a:spcBef>
                <a:spcPts val="1200"/>
              </a:spcBef>
              <a:spcAft>
                <a:spcPts val="0"/>
              </a:spcAft>
              <a:buSzPts val="1500"/>
              <a:buChar char="★"/>
            </a:pPr>
            <a:r>
              <a:rPr lang="de" sz="1500"/>
              <a:t>On Christmas Eve, families have a special dinner called </a:t>
            </a:r>
            <a:r>
              <a:rPr b="1" lang="de" sz="1500"/>
              <a:t>Sviata Vecheria</a:t>
            </a:r>
            <a:r>
              <a:rPr lang="de" sz="1500"/>
              <a:t>. It includes 12 meatless dishes, representing the 12 apostles. The main dish is </a:t>
            </a:r>
            <a:r>
              <a:rPr b="1" lang="de" sz="1500"/>
              <a:t>kutia</a:t>
            </a:r>
            <a:r>
              <a:rPr lang="de" sz="1500"/>
              <a:t>, a sweet pudding made with wheat, honey, and poppy seeds.</a:t>
            </a:r>
            <a:endParaRPr sz="1500"/>
          </a:p>
          <a:p>
            <a:pPr indent="-323850" lvl="0" marL="457200" rtl="0" algn="l">
              <a:lnSpc>
                <a:spcPct val="115000"/>
              </a:lnSpc>
              <a:spcBef>
                <a:spcPts val="0"/>
              </a:spcBef>
              <a:spcAft>
                <a:spcPts val="0"/>
              </a:spcAft>
              <a:buSzPts val="1500"/>
              <a:buFont typeface="Arial"/>
              <a:buChar char="★"/>
            </a:pPr>
            <a:r>
              <a:rPr lang="de" sz="1500"/>
              <a:t>Groups of people sing </a:t>
            </a:r>
            <a:r>
              <a:rPr b="1" lang="de" sz="1500"/>
              <a:t>koliadky</a:t>
            </a:r>
            <a:r>
              <a:rPr lang="de" sz="1500"/>
              <a:t>, traditional Christmas carols, while going from house to house. They often wear traditional costumes and bring joy to their neighbors.</a:t>
            </a:r>
            <a:endParaRPr sz="1500"/>
          </a:p>
          <a:p>
            <a:pPr indent="-323850" lvl="0" marL="457200" rtl="0" algn="l">
              <a:lnSpc>
                <a:spcPct val="115000"/>
              </a:lnSpc>
              <a:spcBef>
                <a:spcPts val="0"/>
              </a:spcBef>
              <a:spcAft>
                <a:spcPts val="0"/>
              </a:spcAft>
              <a:buSzPts val="1500"/>
              <a:buFont typeface="Arial"/>
              <a:buChar char="★"/>
            </a:pPr>
            <a:r>
              <a:rPr lang="de" sz="1500"/>
              <a:t>Families place a </a:t>
            </a:r>
            <a:r>
              <a:rPr b="1" lang="de" sz="1500"/>
              <a:t>Didukh</a:t>
            </a:r>
            <a:r>
              <a:rPr lang="de" sz="1500"/>
              <a:t>, a bundle of wheat, in their homes. It symbolizes ancestors and hopes for a good harvest.</a:t>
            </a:r>
            <a:endParaRPr sz="1500"/>
          </a:p>
          <a:p>
            <a:pPr indent="-323850" lvl="0" marL="457200" rtl="0" algn="l">
              <a:lnSpc>
                <a:spcPct val="115000"/>
              </a:lnSpc>
              <a:spcBef>
                <a:spcPts val="0"/>
              </a:spcBef>
              <a:spcAft>
                <a:spcPts val="0"/>
              </a:spcAft>
              <a:buSzPts val="1500"/>
              <a:buFont typeface="Arial"/>
              <a:buChar char="★"/>
            </a:pPr>
            <a:r>
              <a:rPr lang="de" sz="1500"/>
              <a:t>Ukrainians perform </a:t>
            </a:r>
            <a:r>
              <a:rPr b="1" lang="de" sz="1500"/>
              <a:t>Vertep</a:t>
            </a:r>
            <a:r>
              <a:rPr lang="de" sz="1500"/>
              <a:t>, a play that tells the nativity story. It often includes funny scenes about modern life.</a:t>
            </a:r>
            <a:endParaRPr sz="1500"/>
          </a:p>
          <a:p>
            <a:pPr indent="0" lvl="0" marL="0" rtl="0" algn="l">
              <a:lnSpc>
                <a:spcPct val="95000"/>
              </a:lnSpc>
              <a:spcBef>
                <a:spcPts val="1200"/>
              </a:spcBef>
              <a:spcAft>
                <a:spcPts val="0"/>
              </a:spcAft>
              <a:buClr>
                <a:schemeClr val="dk1"/>
              </a:buClr>
              <a:buSzPts val="770"/>
              <a:buFont typeface="Arial"/>
              <a:buNone/>
            </a:pPr>
            <a:r>
              <a:t/>
            </a:r>
            <a:endParaRPr sz="1450"/>
          </a:p>
          <a:p>
            <a:pPr indent="0" lvl="0" marL="0" rtl="0" algn="l">
              <a:lnSpc>
                <a:spcPct val="95000"/>
              </a:lnSpc>
              <a:spcBef>
                <a:spcPts val="1200"/>
              </a:spcBef>
              <a:spcAft>
                <a:spcPts val="0"/>
              </a:spcAft>
              <a:buSzPts val="770"/>
              <a:buNone/>
            </a:pPr>
            <a:r>
              <a:t/>
            </a:r>
            <a:endParaRPr sz="1650"/>
          </a:p>
          <a:p>
            <a:pPr indent="0" lvl="0" marL="0" rtl="0" algn="l">
              <a:lnSpc>
                <a:spcPct val="95000"/>
              </a:lnSpc>
              <a:spcBef>
                <a:spcPts val="1200"/>
              </a:spcBef>
              <a:spcAft>
                <a:spcPts val="1200"/>
              </a:spcAft>
              <a:buSzPts val="770"/>
              <a:buNone/>
            </a:pPr>
            <a:r>
              <a:t/>
            </a:r>
            <a:endParaRPr sz="145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0"/>
          <p:cNvSpPr txBox="1"/>
          <p:nvPr>
            <p:ph type="title"/>
          </p:nvPr>
        </p:nvSpPr>
        <p:spPr>
          <a:xfrm>
            <a:off x="354475" y="250200"/>
            <a:ext cx="8520600" cy="854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Ukraine - Easter</a:t>
            </a:r>
            <a:endParaRPr/>
          </a:p>
        </p:txBody>
      </p:sp>
      <p:sp>
        <p:nvSpPr>
          <p:cNvPr id="165" name="Google Shape;165;p30"/>
          <p:cNvSpPr txBox="1"/>
          <p:nvPr>
            <p:ph idx="1" type="body"/>
          </p:nvPr>
        </p:nvSpPr>
        <p:spPr>
          <a:xfrm>
            <a:off x="247550" y="1246600"/>
            <a:ext cx="8520600" cy="3354000"/>
          </a:xfrm>
          <a:prstGeom prst="rect">
            <a:avLst/>
          </a:prstGeom>
        </p:spPr>
        <p:txBody>
          <a:bodyPr anchorCtr="0" anchor="t" bIns="91425" lIns="91425" spcFirstLastPara="1" rIns="91425" wrap="square" tIns="91425">
            <a:noAutofit/>
          </a:bodyPr>
          <a:lstStyle/>
          <a:p>
            <a:pPr indent="457200" lvl="0" marL="0" rtl="0" algn="l">
              <a:lnSpc>
                <a:spcPct val="105000"/>
              </a:lnSpc>
              <a:spcBef>
                <a:spcPts val="0"/>
              </a:spcBef>
              <a:spcAft>
                <a:spcPts val="0"/>
              </a:spcAft>
              <a:buSzPts val="523"/>
              <a:buNone/>
            </a:pPr>
            <a:r>
              <a:rPr lang="de" sz="1331"/>
              <a:t>Easter, or </a:t>
            </a:r>
            <a:r>
              <a:rPr b="1" lang="de" sz="1331"/>
              <a:t>Velykden</a:t>
            </a:r>
            <a:r>
              <a:rPr lang="de" sz="1331"/>
              <a:t>, is one of the most important religious holidays in Ukraine. It celebrates the resurrection of Christ and is filled with special traditions:</a:t>
            </a:r>
            <a:endParaRPr sz="1331"/>
          </a:p>
          <a:p>
            <a:pPr indent="-322558" lvl="0" marL="457200" rtl="0" algn="l">
              <a:lnSpc>
                <a:spcPct val="140000"/>
              </a:lnSpc>
              <a:spcBef>
                <a:spcPts val="1200"/>
              </a:spcBef>
              <a:spcAft>
                <a:spcPts val="0"/>
              </a:spcAft>
              <a:buSzPts val="1480"/>
              <a:buFont typeface="Arial"/>
              <a:buChar char="★"/>
            </a:pPr>
            <a:r>
              <a:rPr lang="de" sz="1479"/>
              <a:t>Families prepare an </a:t>
            </a:r>
            <a:r>
              <a:rPr b="1" lang="de" sz="1479"/>
              <a:t>Easter basket</a:t>
            </a:r>
            <a:r>
              <a:rPr lang="de" sz="1479"/>
              <a:t> filled with traditional foods like </a:t>
            </a:r>
            <a:r>
              <a:rPr b="1" lang="de" sz="1479"/>
              <a:t>paska</a:t>
            </a:r>
            <a:r>
              <a:rPr lang="de" sz="1479"/>
              <a:t> (a special Easter bread), eggs, sausage, and cheese. The basket is taken to church to be blessed.</a:t>
            </a:r>
            <a:endParaRPr b="1" sz="1479"/>
          </a:p>
          <a:p>
            <a:pPr indent="-322558" lvl="0" marL="457200" rtl="0" algn="l">
              <a:lnSpc>
                <a:spcPct val="140000"/>
              </a:lnSpc>
              <a:spcBef>
                <a:spcPts val="0"/>
              </a:spcBef>
              <a:spcAft>
                <a:spcPts val="0"/>
              </a:spcAft>
              <a:buSzPts val="1480"/>
              <a:buFont typeface="Arial"/>
              <a:buChar char="★"/>
            </a:pPr>
            <a:r>
              <a:rPr lang="de" sz="1479"/>
              <a:t>Ukrainians decorate eggs, called </a:t>
            </a:r>
            <a:r>
              <a:rPr b="1" lang="de" sz="1479"/>
              <a:t>pysanky</a:t>
            </a:r>
            <a:r>
              <a:rPr lang="de" sz="1479"/>
              <a:t>, using intricate patterns and bright colors. These eggs symbolize life, love, and rebirth.</a:t>
            </a:r>
            <a:endParaRPr b="1" sz="1479"/>
          </a:p>
          <a:p>
            <a:pPr indent="-322558" lvl="0" marL="457200" rtl="0" algn="l">
              <a:lnSpc>
                <a:spcPct val="140000"/>
              </a:lnSpc>
              <a:spcBef>
                <a:spcPts val="0"/>
              </a:spcBef>
              <a:spcAft>
                <a:spcPts val="0"/>
              </a:spcAft>
              <a:buSzPts val="1480"/>
              <a:buFont typeface="Arial"/>
              <a:buChar char="★"/>
            </a:pPr>
            <a:r>
              <a:rPr lang="de" sz="1479"/>
              <a:t>Many people attend a late-night church service on Holy Saturday that lasts until Easter morning. It is a time of prayer and celebration.</a:t>
            </a:r>
            <a:endParaRPr sz="1479"/>
          </a:p>
          <a:p>
            <a:pPr indent="-322558" lvl="0" marL="457200" rtl="0" algn="l">
              <a:lnSpc>
                <a:spcPct val="140000"/>
              </a:lnSpc>
              <a:spcBef>
                <a:spcPts val="0"/>
              </a:spcBef>
              <a:spcAft>
                <a:spcPts val="0"/>
              </a:spcAft>
              <a:buSzPts val="1480"/>
              <a:buChar char="★"/>
            </a:pPr>
            <a:r>
              <a:rPr lang="de" sz="1384"/>
              <a:t>Ukrainians exchange “</a:t>
            </a:r>
            <a:r>
              <a:rPr b="1" lang="de" sz="1384"/>
              <a:t>Khrystos Voskres!</a:t>
            </a:r>
            <a:r>
              <a:rPr lang="de" sz="1384"/>
              <a:t>” (Christ is Risen!) and “</a:t>
            </a:r>
            <a:r>
              <a:rPr b="1" lang="de" sz="1384"/>
              <a:t>Voistynu Voskres!</a:t>
            </a:r>
            <a:r>
              <a:rPr lang="de" sz="1384"/>
              <a:t>” (Indeed, He is Risen!).</a:t>
            </a:r>
            <a:endParaRPr sz="1384"/>
          </a:p>
          <a:p>
            <a:pPr indent="0" lvl="0" marL="0" rtl="0" algn="l">
              <a:lnSpc>
                <a:spcPct val="140000"/>
              </a:lnSpc>
              <a:spcBef>
                <a:spcPts val="1200"/>
              </a:spcBef>
              <a:spcAft>
                <a:spcPts val="0"/>
              </a:spcAft>
              <a:buNone/>
            </a:pPr>
            <a:r>
              <a:rPr lang="de" sz="1384"/>
              <a:t>Easter in Ukraine is a time of joy, renewal, and family togetherness.</a:t>
            </a:r>
            <a:endParaRPr sz="1384"/>
          </a:p>
          <a:p>
            <a:pPr indent="457200" lvl="0" marL="0" rtl="0" algn="l">
              <a:lnSpc>
                <a:spcPct val="140000"/>
              </a:lnSpc>
              <a:spcBef>
                <a:spcPts val="1200"/>
              </a:spcBef>
              <a:spcAft>
                <a:spcPts val="1200"/>
              </a:spcAft>
              <a:buSzPts val="523"/>
              <a:buNone/>
            </a:pPr>
            <a:r>
              <a:t/>
            </a:r>
            <a:endParaRPr sz="1025"/>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Ukraine - Independence Day</a:t>
            </a:r>
            <a:endParaRPr/>
          </a:p>
        </p:txBody>
      </p:sp>
      <p:sp>
        <p:nvSpPr>
          <p:cNvPr id="171" name="Google Shape;171;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457200" lvl="0" marL="0" rtl="0" algn="l">
              <a:lnSpc>
                <a:spcPct val="105000"/>
              </a:lnSpc>
              <a:spcBef>
                <a:spcPts val="1200"/>
              </a:spcBef>
              <a:spcAft>
                <a:spcPts val="0"/>
              </a:spcAft>
              <a:buClr>
                <a:schemeClr val="dk1"/>
              </a:buClr>
              <a:buSzPts val="1100"/>
              <a:buFont typeface="Arial"/>
              <a:buNone/>
            </a:pPr>
            <a:r>
              <a:rPr lang="de" sz="1600"/>
              <a:t>Independence Day, celebrated on </a:t>
            </a:r>
            <a:r>
              <a:rPr b="1" lang="de" sz="1600"/>
              <a:t>August 24</a:t>
            </a:r>
            <a:r>
              <a:rPr lang="de" sz="1600"/>
              <a:t>, marks the anniversary of Ukraine’s declaration of independence from the Soviet Union in 1991.</a:t>
            </a:r>
            <a:endParaRPr sz="1600"/>
          </a:p>
          <a:p>
            <a:pPr indent="-330200" lvl="0" marL="457200" rtl="0" algn="l">
              <a:lnSpc>
                <a:spcPct val="105000"/>
              </a:lnSpc>
              <a:spcBef>
                <a:spcPts val="1200"/>
              </a:spcBef>
              <a:spcAft>
                <a:spcPts val="0"/>
              </a:spcAft>
              <a:buSzPts val="1600"/>
              <a:buFont typeface="Arial"/>
              <a:buChar char="★"/>
            </a:pPr>
            <a:r>
              <a:rPr lang="de" sz="1600"/>
              <a:t>The day is marked by patriotic events, including parades, concerts, and festivals in major cities, especially in Kyiv.</a:t>
            </a:r>
            <a:endParaRPr sz="1600"/>
          </a:p>
          <a:p>
            <a:pPr indent="-330200" lvl="0" marL="457200" rtl="0" algn="l">
              <a:lnSpc>
                <a:spcPct val="105000"/>
              </a:lnSpc>
              <a:spcBef>
                <a:spcPts val="0"/>
              </a:spcBef>
              <a:spcAft>
                <a:spcPts val="0"/>
              </a:spcAft>
              <a:buSzPts val="1600"/>
              <a:buFont typeface="Arial"/>
              <a:buChar char="★"/>
            </a:pPr>
            <a:r>
              <a:rPr lang="de" sz="1600"/>
              <a:t>People proudly display the Ukrainian flag and sing the national anthem, </a:t>
            </a:r>
            <a:r>
              <a:rPr b="1" lang="de" sz="1600"/>
              <a:t>"Shche ne vmerla Ukraina"</a:t>
            </a:r>
            <a:r>
              <a:rPr lang="de" sz="1600"/>
              <a:t>.</a:t>
            </a:r>
            <a:endParaRPr sz="1600"/>
          </a:p>
          <a:p>
            <a:pPr indent="-330200" lvl="0" marL="457200" rtl="0" algn="l">
              <a:lnSpc>
                <a:spcPct val="105000"/>
              </a:lnSpc>
              <a:spcBef>
                <a:spcPts val="0"/>
              </a:spcBef>
              <a:spcAft>
                <a:spcPts val="0"/>
              </a:spcAft>
              <a:buSzPts val="1600"/>
              <a:buFont typeface="Arial"/>
              <a:buChar char="★"/>
            </a:pPr>
            <a:r>
              <a:rPr lang="de" sz="1600"/>
              <a:t>There are often speeches by government leaders and cultural performances showcasing Ukrainian heritage.</a:t>
            </a:r>
            <a:endParaRPr sz="1600"/>
          </a:p>
          <a:p>
            <a:pPr indent="0" lvl="0" marL="0" rtl="0" algn="l">
              <a:lnSpc>
                <a:spcPct val="105000"/>
              </a:lnSpc>
              <a:spcBef>
                <a:spcPts val="1200"/>
              </a:spcBef>
              <a:spcAft>
                <a:spcPts val="0"/>
              </a:spcAft>
              <a:buClr>
                <a:schemeClr val="dk1"/>
              </a:buClr>
              <a:buSzPts val="1100"/>
              <a:buFont typeface="Arial"/>
              <a:buNone/>
            </a:pPr>
            <a:r>
              <a:rPr lang="de" sz="1600"/>
              <a:t>It’s a day of national pride, unity, and remembrance of Ukraine’s independence.</a:t>
            </a:r>
            <a:endParaRPr sz="1600"/>
          </a:p>
          <a:p>
            <a:pPr indent="0" lvl="0" marL="0" rtl="0" algn="l">
              <a:lnSpc>
                <a:spcPct val="105000"/>
              </a:lnSpc>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de"/>
              <a:t>Purpose and Scope of Our Project</a:t>
            </a:r>
            <a:endParaRPr>
              <a:latin typeface="Comfortaa"/>
              <a:ea typeface="Comfortaa"/>
              <a:cs typeface="Comfortaa"/>
              <a:sym typeface="Comfortaa"/>
            </a:endParaRPr>
          </a:p>
        </p:txBody>
      </p:sp>
      <p:sp>
        <p:nvSpPr>
          <p:cNvPr id="68" name="Google Shape;68;p1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de"/>
              <a:t>The participants of this project learn how different cultures and countries celebrate (national) festivities and holidays. </a:t>
            </a:r>
            <a:endParaRPr/>
          </a:p>
          <a:p>
            <a:pPr indent="0" lvl="0" marL="0" rtl="0" algn="l">
              <a:spcBef>
                <a:spcPts val="1200"/>
              </a:spcBef>
              <a:spcAft>
                <a:spcPts val="0"/>
              </a:spcAft>
              <a:buNone/>
            </a:pPr>
            <a:r>
              <a:rPr lang="de"/>
              <a:t>In doing so, the knowledge and understanding of diverse cultures is deepened. </a:t>
            </a:r>
            <a:endParaRPr/>
          </a:p>
          <a:p>
            <a:pPr indent="0" lvl="0" marL="0" rtl="0" algn="l">
              <a:spcBef>
                <a:spcPts val="1200"/>
              </a:spcBef>
              <a:spcAft>
                <a:spcPts val="0"/>
              </a:spcAft>
              <a:buNone/>
            </a:pPr>
            <a:r>
              <a:rPr lang="de"/>
              <a:t>The project focuses on celebrations in Germany, England, the United States of America, Georgia, Ireland, and the Ukraine.</a:t>
            </a:r>
            <a:endParaRPr/>
          </a:p>
          <a:p>
            <a:pPr indent="0" lvl="0" marL="0" rtl="0" algn="l">
              <a:spcBef>
                <a:spcPts val="1200"/>
              </a:spcBef>
              <a:spcAft>
                <a:spcPts val="1200"/>
              </a:spcAft>
              <a:buClr>
                <a:schemeClr val="dk1"/>
              </a:buClr>
              <a:buSzPts val="1100"/>
              <a:buFont typeface="Arial"/>
              <a:buNone/>
            </a:pPr>
            <a:r>
              <a:rPr lang="de"/>
              <a:t>In a world that is so international but still faces hate and xenophobia, a project that promotes intercultural competence and understanding for different cultures is highly relevant.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Ireland </a:t>
            </a:r>
            <a:endParaRPr/>
          </a:p>
        </p:txBody>
      </p:sp>
      <p:sp>
        <p:nvSpPr>
          <p:cNvPr id="177" name="Google Shape;177;p32"/>
          <p:cNvSpPr txBox="1"/>
          <p:nvPr>
            <p:ph idx="1" type="body"/>
          </p:nvPr>
        </p:nvSpPr>
        <p:spPr>
          <a:xfrm>
            <a:off x="311709" y="114721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   </a:t>
            </a:r>
            <a:r>
              <a:rPr lang="de"/>
              <a:t>Ireland is located on an island  in northwestern Europe. It is renowned for its stunning landscapes, rich cultural heritage, and warm hospitality. Ireland is often called the Emerald Isle due to its lush green countryside, which is dotted with ancient castles, rolling hills, and rugged coastlines. </a:t>
            </a:r>
            <a:endParaRPr/>
          </a:p>
          <a:p>
            <a:pPr indent="0" lvl="0" marL="0" rtl="0" algn="l">
              <a:spcBef>
                <a:spcPts val="1200"/>
              </a:spcBef>
              <a:spcAft>
                <a:spcPts val="0"/>
              </a:spcAft>
              <a:buNone/>
            </a:pPr>
            <a:r>
              <a:rPr lang="de"/>
              <a:t>There are a lot of different celebrations and festivities however we will talk about  these three: </a:t>
            </a:r>
            <a:endParaRPr/>
          </a:p>
          <a:p>
            <a:pPr indent="-342900" lvl="0" marL="457200" rtl="0" algn="l">
              <a:spcBef>
                <a:spcPts val="1200"/>
              </a:spcBef>
              <a:spcAft>
                <a:spcPts val="0"/>
              </a:spcAft>
              <a:buSzPts val="1800"/>
              <a:buAutoNum type="arabicPeriod"/>
            </a:pPr>
            <a:r>
              <a:rPr lang="de"/>
              <a:t>St. Patrick’s Day</a:t>
            </a:r>
            <a:endParaRPr/>
          </a:p>
          <a:p>
            <a:pPr indent="-342900" lvl="0" marL="457200" rtl="0" algn="l">
              <a:spcBef>
                <a:spcPts val="0"/>
              </a:spcBef>
              <a:spcAft>
                <a:spcPts val="0"/>
              </a:spcAft>
              <a:buSzPts val="1800"/>
              <a:buAutoNum type="arabicPeriod"/>
            </a:pPr>
            <a:r>
              <a:rPr lang="de"/>
              <a:t>Halloween</a:t>
            </a:r>
            <a:endParaRPr/>
          </a:p>
          <a:p>
            <a:pPr indent="-342900" lvl="0" marL="457200" rtl="0" algn="l">
              <a:spcBef>
                <a:spcPts val="0"/>
              </a:spcBef>
              <a:spcAft>
                <a:spcPts val="0"/>
              </a:spcAft>
              <a:buSzPts val="1800"/>
              <a:buAutoNum type="arabicPeriod"/>
            </a:pPr>
            <a:r>
              <a:rPr lang="de"/>
              <a:t>Lá Bealtaine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Ireland - St. Patrick’s Day</a:t>
            </a:r>
            <a:endParaRPr/>
          </a:p>
        </p:txBody>
      </p:sp>
      <p:sp>
        <p:nvSpPr>
          <p:cNvPr id="183" name="Google Shape;183;p33"/>
          <p:cNvSpPr txBox="1"/>
          <p:nvPr>
            <p:ph idx="1" type="body"/>
          </p:nvPr>
        </p:nvSpPr>
        <p:spPr>
          <a:xfrm>
            <a:off x="311700" y="1339820"/>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St. Patrick’s Day, celebrated on March 17th, honors Ireland’s patron saint and Irish culture worldwide.</a:t>
            </a:r>
            <a:endParaRPr/>
          </a:p>
          <a:p>
            <a:pPr indent="-342900" lvl="0" marL="457200" rtl="0" algn="l">
              <a:spcBef>
                <a:spcPts val="1200"/>
              </a:spcBef>
              <a:spcAft>
                <a:spcPts val="0"/>
              </a:spcAft>
              <a:buSzPts val="1800"/>
              <a:buChar char="-"/>
            </a:pPr>
            <a:r>
              <a:rPr lang="de"/>
              <a:t>Parades are held in cities and towns, with Dublin hosting the largest celebration.</a:t>
            </a:r>
            <a:endParaRPr/>
          </a:p>
          <a:p>
            <a:pPr indent="-342900" lvl="0" marL="457200" rtl="0" algn="l">
              <a:spcBef>
                <a:spcPts val="0"/>
              </a:spcBef>
              <a:spcAft>
                <a:spcPts val="0"/>
              </a:spcAft>
              <a:buSzPts val="1800"/>
              <a:buChar char="-"/>
            </a:pPr>
            <a:r>
              <a:rPr lang="de"/>
              <a:t>People wear green, different costumes and shamrocks as symbols of Irish identity.</a:t>
            </a:r>
            <a:endParaRPr/>
          </a:p>
          <a:p>
            <a:pPr indent="-342900" lvl="0" marL="457200" rtl="0" algn="l">
              <a:spcBef>
                <a:spcPts val="0"/>
              </a:spcBef>
              <a:spcAft>
                <a:spcPts val="0"/>
              </a:spcAft>
              <a:buSzPts val="1800"/>
              <a:buChar char="-"/>
            </a:pPr>
            <a:r>
              <a:rPr lang="de"/>
              <a:t>Traditional Irish music, dancing, and storytelling take center stage.</a:t>
            </a:r>
            <a:endParaRPr/>
          </a:p>
          <a:p>
            <a:pPr indent="-342900" lvl="0" marL="457200" rtl="0" algn="l">
              <a:spcBef>
                <a:spcPts val="0"/>
              </a:spcBef>
              <a:spcAft>
                <a:spcPts val="0"/>
              </a:spcAft>
              <a:buSzPts val="1800"/>
              <a:buChar char="-"/>
            </a:pPr>
            <a:r>
              <a:rPr lang="de"/>
              <a:t>Irish dishes like soda bread, lamb stew, and colcannon are enjoyed.</a:t>
            </a:r>
            <a:endParaRPr/>
          </a:p>
          <a:p>
            <a:pPr indent="0" lvl="0" marL="0" rtl="0" algn="l">
              <a:spcBef>
                <a:spcPts val="1200"/>
              </a:spcBef>
              <a:spcAft>
                <a:spcPts val="12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Ireland - Halloween</a:t>
            </a:r>
            <a:endParaRPr/>
          </a:p>
        </p:txBody>
      </p:sp>
      <p:sp>
        <p:nvSpPr>
          <p:cNvPr id="189" name="Google Shape;189;p34"/>
          <p:cNvSpPr txBox="1"/>
          <p:nvPr>
            <p:ph idx="1" type="body"/>
          </p:nvPr>
        </p:nvSpPr>
        <p:spPr>
          <a:xfrm>
            <a:off x="311700" y="1147224"/>
            <a:ext cx="8520600" cy="36543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de"/>
              <a:t>Halloween, or Samhain, originated in Ireland and marks the end of the harvest and the start of winter. It was believed to be a time when the veil between the living and the dead was thinnest, allowing spirits to roam the earth. People lit bonfires and wore costumes to ward off harmful spirits and appease the dead.</a:t>
            </a:r>
            <a:endParaRPr/>
          </a:p>
          <a:p>
            <a:pPr indent="-342900" lvl="0" marL="457200" rtl="0" algn="l">
              <a:spcBef>
                <a:spcPts val="1200"/>
              </a:spcBef>
              <a:spcAft>
                <a:spcPts val="0"/>
              </a:spcAft>
              <a:buSzPts val="1800"/>
              <a:buChar char="-"/>
            </a:pPr>
            <a:r>
              <a:rPr lang="de"/>
              <a:t>Bonfires are a central part of the celebration, continuing ancient traditions.</a:t>
            </a:r>
            <a:endParaRPr/>
          </a:p>
          <a:p>
            <a:pPr indent="-342900" lvl="0" marL="457200" rtl="0" algn="l">
              <a:spcBef>
                <a:spcPts val="0"/>
              </a:spcBef>
              <a:spcAft>
                <a:spcPts val="0"/>
              </a:spcAft>
              <a:buSzPts val="1800"/>
              <a:buChar char="-"/>
            </a:pPr>
            <a:r>
              <a:rPr lang="de"/>
              <a:t>Huge Halloween parade in different cities of Ireland </a:t>
            </a:r>
            <a:endParaRPr/>
          </a:p>
          <a:p>
            <a:pPr indent="-342900" lvl="0" marL="457200" rtl="0" algn="l">
              <a:spcBef>
                <a:spcPts val="0"/>
              </a:spcBef>
              <a:spcAft>
                <a:spcPts val="0"/>
              </a:spcAft>
              <a:buSzPts val="1800"/>
              <a:buChar char="-"/>
            </a:pPr>
            <a:r>
              <a:rPr lang="de"/>
              <a:t>People dress in costumes to ward off spirits and enjoy trick-or-treating.</a:t>
            </a:r>
            <a:endParaRPr/>
          </a:p>
          <a:p>
            <a:pPr indent="-342900" lvl="0" marL="457200" rtl="0" algn="l">
              <a:spcBef>
                <a:spcPts val="0"/>
              </a:spcBef>
              <a:spcAft>
                <a:spcPts val="0"/>
              </a:spcAft>
              <a:buSzPts val="1800"/>
              <a:buChar char="-"/>
            </a:pPr>
            <a:r>
              <a:rPr lang="de"/>
              <a:t>Traditional foods include barmbrack, a fruitcake with hidden charms.</a:t>
            </a:r>
            <a:endParaRPr/>
          </a:p>
          <a:p>
            <a:pPr indent="-342900" lvl="0" marL="457200" rtl="0" algn="l">
              <a:spcBef>
                <a:spcPts val="0"/>
              </a:spcBef>
              <a:spcAft>
                <a:spcPts val="0"/>
              </a:spcAft>
              <a:buSzPts val="1800"/>
              <a:buChar char="-"/>
            </a:pPr>
            <a:r>
              <a:rPr lang="de"/>
              <a:t>Storytelling and games reflect Irish folklore and the mystical nature of the holiday.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Ireland - Lá Bealtaine</a:t>
            </a:r>
            <a:endParaRPr/>
          </a:p>
        </p:txBody>
      </p:sp>
      <p:sp>
        <p:nvSpPr>
          <p:cNvPr id="195" name="Google Shape;195;p35"/>
          <p:cNvSpPr txBox="1"/>
          <p:nvPr>
            <p:ph idx="1" type="body"/>
          </p:nvPr>
        </p:nvSpPr>
        <p:spPr>
          <a:xfrm>
            <a:off x="311700" y="1225225"/>
            <a:ext cx="8520600" cy="359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Lá Bealtaine is an ancient Celtic festival marking the beginning of summer. Its name translates to “Bright Fire,” reflecting the central role of bonfires in the celebrations. The holiday dates back to pre-Christian Ireland, where it was associated with the pagan god Belenus, a deity of light and protection. Bonfires were believed to purify and protect cattle and crops.</a:t>
            </a:r>
            <a:endParaRPr/>
          </a:p>
          <a:p>
            <a:pPr indent="-342900" lvl="0" marL="457200" rtl="0" algn="l">
              <a:spcBef>
                <a:spcPts val="1200"/>
              </a:spcBef>
              <a:spcAft>
                <a:spcPts val="0"/>
              </a:spcAft>
              <a:buSzPts val="1800"/>
              <a:buChar char="-"/>
            </a:pPr>
            <a:r>
              <a:rPr lang="de"/>
              <a:t>Bonfires are lit to honor the sun and protect livestock.</a:t>
            </a:r>
            <a:endParaRPr/>
          </a:p>
          <a:p>
            <a:pPr indent="-342900" lvl="0" marL="457200" rtl="0" algn="l">
              <a:spcBef>
                <a:spcPts val="0"/>
              </a:spcBef>
              <a:spcAft>
                <a:spcPts val="0"/>
              </a:spcAft>
              <a:buSzPts val="1800"/>
              <a:buChar char="-"/>
            </a:pPr>
            <a:r>
              <a:rPr lang="de"/>
              <a:t>Homes and fields are decorated with May flowers for good luck.</a:t>
            </a:r>
            <a:endParaRPr/>
          </a:p>
          <a:p>
            <a:pPr indent="-342900" lvl="0" marL="457200" rtl="0" algn="l">
              <a:spcBef>
                <a:spcPts val="0"/>
              </a:spcBef>
              <a:spcAft>
                <a:spcPts val="0"/>
              </a:spcAft>
              <a:buSzPts val="1800"/>
              <a:buChar char="-"/>
            </a:pPr>
            <a:r>
              <a:rPr lang="de"/>
              <a:t>Traditional music, dance, and storytelling are part of the festivities.</a:t>
            </a:r>
            <a:endParaRPr/>
          </a:p>
          <a:p>
            <a:pPr indent="-342900" lvl="0" marL="457200" rtl="0" algn="l">
              <a:spcBef>
                <a:spcPts val="0"/>
              </a:spcBef>
              <a:spcAft>
                <a:spcPts val="0"/>
              </a:spcAft>
              <a:buSzPts val="1800"/>
              <a:buChar char="-"/>
            </a:pPr>
            <a:r>
              <a:rPr lang="de"/>
              <a:t>Rituals involve walking between two fires for blessings and fertility.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United Kingdom </a:t>
            </a:r>
            <a:endParaRPr/>
          </a:p>
        </p:txBody>
      </p:sp>
      <p:sp>
        <p:nvSpPr>
          <p:cNvPr id="201" name="Google Shape;201;p3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The United Kingdom is made up of England, Scotland, Wales, and Northern Ireland. </a:t>
            </a:r>
            <a:endParaRPr/>
          </a:p>
          <a:p>
            <a:pPr indent="0" lvl="0" marL="0" rtl="0" algn="l">
              <a:spcBef>
                <a:spcPts val="1200"/>
              </a:spcBef>
              <a:spcAft>
                <a:spcPts val="0"/>
              </a:spcAft>
              <a:buNone/>
            </a:pPr>
            <a:r>
              <a:rPr lang="de"/>
              <a:t>The UK is a very diverse nation who celebrates many different </a:t>
            </a:r>
            <a:r>
              <a:rPr lang="de"/>
              <a:t>festivities</a:t>
            </a:r>
            <a:r>
              <a:rPr lang="de"/>
              <a:t> and traditions. We will look at three celebrations:</a:t>
            </a:r>
            <a:endParaRPr/>
          </a:p>
          <a:p>
            <a:pPr indent="-342900" lvl="0" marL="457200" rtl="0" algn="l">
              <a:spcBef>
                <a:spcPts val="1200"/>
              </a:spcBef>
              <a:spcAft>
                <a:spcPts val="0"/>
              </a:spcAft>
              <a:buSzPts val="1800"/>
              <a:buAutoNum type="arabicPeriod"/>
            </a:pPr>
            <a:r>
              <a:rPr lang="de"/>
              <a:t>Guy Fawkes Night / Bonfire Night</a:t>
            </a:r>
            <a:endParaRPr/>
          </a:p>
          <a:p>
            <a:pPr indent="-342900" lvl="0" marL="457200" rtl="0" algn="l">
              <a:spcBef>
                <a:spcPts val="0"/>
              </a:spcBef>
              <a:spcAft>
                <a:spcPts val="0"/>
              </a:spcAft>
              <a:buSzPts val="1800"/>
              <a:buAutoNum type="arabicPeriod"/>
            </a:pPr>
            <a:r>
              <a:rPr lang="de"/>
              <a:t>St. Patrick’s Day</a:t>
            </a:r>
            <a:endParaRPr/>
          </a:p>
          <a:p>
            <a:pPr indent="-342900" lvl="0" marL="457200" rtl="0" algn="l">
              <a:spcBef>
                <a:spcPts val="0"/>
              </a:spcBef>
              <a:spcAft>
                <a:spcPts val="0"/>
              </a:spcAft>
              <a:buSzPts val="1800"/>
              <a:buAutoNum type="arabicPeriod"/>
            </a:pPr>
            <a:r>
              <a:rPr lang="de"/>
              <a:t>Christmas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United Kingdom - </a:t>
            </a:r>
            <a:r>
              <a:rPr lang="de" sz="3200">
                <a:latin typeface="Open Sans"/>
                <a:ea typeface="Open Sans"/>
                <a:cs typeface="Open Sans"/>
                <a:sym typeface="Open Sans"/>
              </a:rPr>
              <a:t>Guy Fawkes Night</a:t>
            </a:r>
            <a:r>
              <a:rPr lang="de" sz="3200"/>
              <a:t> </a:t>
            </a:r>
            <a:endParaRPr sz="3200"/>
          </a:p>
        </p:txBody>
      </p:sp>
      <p:sp>
        <p:nvSpPr>
          <p:cNvPr id="207" name="Google Shape;207;p37"/>
          <p:cNvSpPr txBox="1"/>
          <p:nvPr>
            <p:ph idx="1" type="body"/>
          </p:nvPr>
        </p:nvSpPr>
        <p:spPr>
          <a:xfrm>
            <a:off x="311700" y="1225225"/>
            <a:ext cx="8520600" cy="37545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de"/>
              <a:t>Guy Fawkes Night, or Bonfire Night, is celebrated on November 5 each year.</a:t>
            </a:r>
            <a:endParaRPr/>
          </a:p>
          <a:p>
            <a:pPr indent="0" lvl="0" marL="0" rtl="0" algn="l">
              <a:spcBef>
                <a:spcPts val="1200"/>
              </a:spcBef>
              <a:spcAft>
                <a:spcPts val="0"/>
              </a:spcAft>
              <a:buNone/>
            </a:pPr>
            <a:r>
              <a:rPr lang="de"/>
              <a:t>→ the celebration dates back to 1605 when the so-called Gunpowder Plot failed. </a:t>
            </a:r>
            <a:endParaRPr/>
          </a:p>
          <a:p>
            <a:pPr indent="0" lvl="0" marL="0" rtl="0" algn="l">
              <a:spcBef>
                <a:spcPts val="1200"/>
              </a:spcBef>
              <a:spcAft>
                <a:spcPts val="0"/>
              </a:spcAft>
              <a:buNone/>
            </a:pPr>
            <a:r>
              <a:rPr lang="de"/>
              <a:t>The people behind the Gunpowder Plot wanted to blow up the Houses of Parliament as they were unhappy with the current king and members of parliament. </a:t>
            </a:r>
            <a:endParaRPr/>
          </a:p>
          <a:p>
            <a:pPr indent="0" lvl="0" marL="0" rtl="0" algn="l">
              <a:spcBef>
                <a:spcPts val="1200"/>
              </a:spcBef>
              <a:spcAft>
                <a:spcPts val="0"/>
              </a:spcAft>
              <a:buNone/>
            </a:pPr>
            <a:r>
              <a:rPr lang="de"/>
              <a:t>The plan failed and this is celebrated on November 5 each year.</a:t>
            </a:r>
            <a:endParaRPr/>
          </a:p>
          <a:p>
            <a:pPr indent="0" lvl="0" marL="0" rtl="0" algn="l">
              <a:spcBef>
                <a:spcPts val="1200"/>
              </a:spcBef>
              <a:spcAft>
                <a:spcPts val="0"/>
              </a:spcAft>
              <a:buClr>
                <a:schemeClr val="dk1"/>
              </a:buClr>
              <a:buSzPct val="61111"/>
              <a:buFont typeface="Arial"/>
              <a:buNone/>
            </a:pPr>
            <a:r>
              <a:rPr lang="de"/>
              <a:t>Guy Fawkes Night is celebrated with </a:t>
            </a:r>
            <a:endParaRPr/>
          </a:p>
          <a:p>
            <a:pPr indent="-334327" lvl="0" marL="457200" rtl="0" algn="l">
              <a:spcBef>
                <a:spcPts val="1200"/>
              </a:spcBef>
              <a:spcAft>
                <a:spcPts val="0"/>
              </a:spcAft>
              <a:buSzPct val="100000"/>
              <a:buChar char="-"/>
            </a:pPr>
            <a:r>
              <a:rPr lang="de"/>
              <a:t>parades </a:t>
            </a:r>
            <a:endParaRPr/>
          </a:p>
          <a:p>
            <a:pPr indent="-334327" lvl="0" marL="457200" rtl="0" algn="l">
              <a:spcBef>
                <a:spcPts val="0"/>
              </a:spcBef>
              <a:spcAft>
                <a:spcPts val="0"/>
              </a:spcAft>
              <a:buSzPct val="100000"/>
              <a:buChar char="-"/>
            </a:pPr>
            <a:r>
              <a:rPr lang="de"/>
              <a:t>fireworks </a:t>
            </a:r>
            <a:endParaRPr/>
          </a:p>
          <a:p>
            <a:pPr indent="-334327" lvl="0" marL="457200" rtl="0" algn="l">
              <a:spcBef>
                <a:spcPts val="0"/>
              </a:spcBef>
              <a:spcAft>
                <a:spcPts val="0"/>
              </a:spcAft>
              <a:buSzPct val="100000"/>
              <a:buChar char="-"/>
            </a:pPr>
            <a:r>
              <a:rPr lang="de"/>
              <a:t>food </a:t>
            </a:r>
            <a:endParaRPr/>
          </a:p>
          <a:p>
            <a:pPr indent="0" lvl="0" marL="0" rtl="0" algn="l">
              <a:spcBef>
                <a:spcPts val="1200"/>
              </a:spcBef>
              <a:spcAft>
                <a:spcPts val="1200"/>
              </a:spcAft>
              <a:buNone/>
            </a:pPr>
            <a:r>
              <a:rPr lang="de"/>
              <a:t>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de"/>
              <a:t>United Kingdom - </a:t>
            </a:r>
            <a:r>
              <a:rPr lang="de" sz="3200">
                <a:latin typeface="Open Sans"/>
                <a:ea typeface="Open Sans"/>
                <a:cs typeface="Open Sans"/>
                <a:sym typeface="Open Sans"/>
              </a:rPr>
              <a:t>St. Patrick’s Day</a:t>
            </a:r>
            <a:endParaRPr/>
          </a:p>
        </p:txBody>
      </p:sp>
      <p:sp>
        <p:nvSpPr>
          <p:cNvPr id="213" name="Google Shape;213;p3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St. Patrick’s Day is a religious holiday. </a:t>
            </a:r>
            <a:endParaRPr/>
          </a:p>
          <a:p>
            <a:pPr indent="0" lvl="0" marL="0" rtl="0" algn="l">
              <a:spcBef>
                <a:spcPts val="1200"/>
              </a:spcBef>
              <a:spcAft>
                <a:spcPts val="0"/>
              </a:spcAft>
              <a:buNone/>
            </a:pPr>
            <a:r>
              <a:rPr lang="de"/>
              <a:t>It takes place on March 17 each year and commemorates the death date of Saint Patrick. </a:t>
            </a:r>
            <a:endParaRPr/>
          </a:p>
          <a:p>
            <a:pPr indent="0" lvl="0" marL="0" rtl="0" algn="l">
              <a:spcBef>
                <a:spcPts val="1200"/>
              </a:spcBef>
              <a:spcAft>
                <a:spcPts val="0"/>
              </a:spcAft>
              <a:buNone/>
            </a:pPr>
            <a:r>
              <a:rPr lang="de"/>
              <a:t>It is celebrated with parades, Irish music, and shamrocks. Symbols include the color green and leprechauns. </a:t>
            </a:r>
            <a:endParaRPr/>
          </a:p>
          <a:p>
            <a:pPr indent="0" lvl="0" marL="0" rtl="0" algn="l">
              <a:spcBef>
                <a:spcPts val="1200"/>
              </a:spcBef>
              <a:spcAft>
                <a:spcPts val="1200"/>
              </a:spcAft>
              <a:buNone/>
            </a:pPr>
            <a:r>
              <a:rPr lang="de"/>
              <a:t>One traditional food that is eaten on St. Patrick’s Day is corned beef.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United Kingdom - </a:t>
            </a:r>
            <a:r>
              <a:rPr lang="de" sz="3200">
                <a:latin typeface="Open Sans"/>
                <a:ea typeface="Open Sans"/>
                <a:cs typeface="Open Sans"/>
                <a:sym typeface="Open Sans"/>
              </a:rPr>
              <a:t>Christmas</a:t>
            </a:r>
            <a:endParaRPr/>
          </a:p>
        </p:txBody>
      </p:sp>
      <p:sp>
        <p:nvSpPr>
          <p:cNvPr id="219" name="Google Shape;219;p3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de"/>
              <a:t>→ In the UK, Christmas is celebrated on December 25 each year. </a:t>
            </a:r>
            <a:endParaRPr/>
          </a:p>
          <a:p>
            <a:pPr indent="0" lvl="0" marL="0" rtl="0" algn="l">
              <a:spcBef>
                <a:spcPts val="1200"/>
              </a:spcBef>
              <a:spcAft>
                <a:spcPts val="0"/>
              </a:spcAft>
              <a:buNone/>
            </a:pPr>
            <a:r>
              <a:rPr lang="de"/>
              <a:t>→ December 26 is often called “Boxing Day” and December 24 is called “Christmas Eve”.</a:t>
            </a:r>
            <a:endParaRPr/>
          </a:p>
          <a:p>
            <a:pPr indent="0" lvl="0" marL="0" rtl="0" algn="l">
              <a:spcBef>
                <a:spcPts val="1200"/>
              </a:spcBef>
              <a:spcAft>
                <a:spcPts val="0"/>
              </a:spcAft>
              <a:buNone/>
            </a:pPr>
            <a:r>
              <a:rPr lang="de"/>
              <a:t>As for food, most people in the UK like to have a roast dinner. That means a roasted turkey with different vegetables and roast potatoes. There will also be stuffing, which is made from bread, onions, and herbs, as well as pigs in blankets → sausages wrapped in bacon </a:t>
            </a:r>
            <a:endParaRPr/>
          </a:p>
          <a:p>
            <a:pPr indent="0" lvl="0" marL="0" rtl="0" algn="l">
              <a:spcBef>
                <a:spcPts val="1200"/>
              </a:spcBef>
              <a:spcAft>
                <a:spcPts val="0"/>
              </a:spcAft>
              <a:buNone/>
            </a:pPr>
            <a:r>
              <a:rPr lang="de"/>
              <a:t>People also like to put paper crowns on their head!</a:t>
            </a:r>
            <a:endParaRPr/>
          </a:p>
          <a:p>
            <a:pPr indent="0" lvl="0" marL="0" rtl="0" algn="l">
              <a:spcBef>
                <a:spcPts val="1200"/>
              </a:spcBef>
              <a:spcAft>
                <a:spcPts val="1200"/>
              </a:spcAft>
              <a:buNone/>
            </a:pPr>
            <a:r>
              <a:rPr lang="de"/>
              <a:t>Have you ever heard of mince pies? These sweet little cakes filled with fruit or jam inside are a classic for Christmas!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0"/>
          <p:cNvSpPr txBox="1"/>
          <p:nvPr>
            <p:ph type="title"/>
          </p:nvPr>
        </p:nvSpPr>
        <p:spPr>
          <a:xfrm>
            <a:off x="311700" y="287000"/>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de"/>
              <a:t>United States of America</a:t>
            </a:r>
            <a:endParaRPr/>
          </a:p>
        </p:txBody>
      </p:sp>
      <p:sp>
        <p:nvSpPr>
          <p:cNvPr id="225" name="Google Shape;225;p4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The United States is a federal union of 50 states and a federal capital district, Washington, D.C.</a:t>
            </a:r>
            <a:endParaRPr/>
          </a:p>
          <a:p>
            <a:pPr indent="0" lvl="0" marL="0" rtl="0" algn="l">
              <a:spcBef>
                <a:spcPts val="1200"/>
              </a:spcBef>
              <a:spcAft>
                <a:spcPts val="0"/>
              </a:spcAft>
              <a:buNone/>
            </a:pPr>
            <a:r>
              <a:rPr lang="de"/>
              <a:t>The United States recognizes 12 federal holidays.</a:t>
            </a:r>
            <a:endParaRPr/>
          </a:p>
          <a:p>
            <a:pPr indent="0" lvl="0" marL="0" rtl="0" algn="l">
              <a:spcBef>
                <a:spcPts val="1200"/>
              </a:spcBef>
              <a:spcAft>
                <a:spcPts val="0"/>
              </a:spcAft>
              <a:buNone/>
            </a:pPr>
            <a:r>
              <a:rPr lang="de"/>
              <a:t>The once that we are going to look at in more detail are the following:</a:t>
            </a:r>
            <a:endParaRPr/>
          </a:p>
          <a:p>
            <a:pPr indent="-342900" lvl="0" marL="457200" rtl="0" algn="l">
              <a:spcBef>
                <a:spcPts val="1200"/>
              </a:spcBef>
              <a:spcAft>
                <a:spcPts val="0"/>
              </a:spcAft>
              <a:buSzPts val="1800"/>
              <a:buAutoNum type="arabicPeriod"/>
            </a:pPr>
            <a:r>
              <a:rPr lang="de"/>
              <a:t>Independence Day (July 4)</a:t>
            </a:r>
            <a:endParaRPr/>
          </a:p>
          <a:p>
            <a:pPr indent="-342900" lvl="0" marL="457200" rtl="0" algn="l">
              <a:spcBef>
                <a:spcPts val="0"/>
              </a:spcBef>
              <a:spcAft>
                <a:spcPts val="0"/>
              </a:spcAft>
              <a:buSzPts val="1800"/>
              <a:buAutoNum type="arabicPeriod"/>
            </a:pPr>
            <a:r>
              <a:rPr lang="de"/>
              <a:t>Memorial Day (Last Monday in May)</a:t>
            </a:r>
            <a:endParaRPr/>
          </a:p>
          <a:p>
            <a:pPr indent="-342900" lvl="0" marL="457200" rtl="0" algn="l">
              <a:spcBef>
                <a:spcPts val="0"/>
              </a:spcBef>
              <a:spcAft>
                <a:spcPts val="0"/>
              </a:spcAft>
              <a:buSzPts val="1800"/>
              <a:buAutoNum type="arabicPeriod"/>
            </a:pPr>
            <a:r>
              <a:rPr lang="de"/>
              <a:t>Thanksgiving Day (Fourth Thursday in November)</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1"/>
          <p:cNvSpPr txBox="1"/>
          <p:nvPr>
            <p:ph type="title"/>
          </p:nvPr>
        </p:nvSpPr>
        <p:spPr>
          <a:xfrm>
            <a:off x="311700" y="315925"/>
            <a:ext cx="8520600" cy="8313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de"/>
              <a:t>United States of America - Independence Day (July 4)</a:t>
            </a:r>
            <a:endParaRPr/>
          </a:p>
        </p:txBody>
      </p:sp>
      <p:sp>
        <p:nvSpPr>
          <p:cNvPr id="231" name="Google Shape;231;p4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de"/>
              <a:t>Independence Day is celebrated on </a:t>
            </a:r>
            <a:r>
              <a:rPr b="1" lang="de"/>
              <a:t>July 4</a:t>
            </a:r>
            <a:r>
              <a:rPr lang="de"/>
              <a:t> (also called </a:t>
            </a:r>
            <a:r>
              <a:rPr lang="de"/>
              <a:t>Fourth</a:t>
            </a:r>
            <a:r>
              <a:rPr lang="de"/>
              <a:t> of July).</a:t>
            </a:r>
            <a:endParaRPr/>
          </a:p>
          <a:p>
            <a:pPr indent="0" lvl="0" marL="0" rtl="0" algn="l">
              <a:spcBef>
                <a:spcPts val="1200"/>
              </a:spcBef>
              <a:spcAft>
                <a:spcPts val="0"/>
              </a:spcAft>
              <a:buNone/>
            </a:pPr>
            <a:r>
              <a:rPr lang="de"/>
              <a:t>It is considered an </a:t>
            </a:r>
            <a:r>
              <a:rPr b="1" lang="de"/>
              <a:t>annual celebration of nationhood</a:t>
            </a:r>
            <a:r>
              <a:rPr lang="de"/>
              <a:t> and </a:t>
            </a:r>
            <a:r>
              <a:rPr b="1" lang="de"/>
              <a:t>commemorates the adoption of the Declaration of Independence by the Continental Congress on July 4, 1776</a:t>
            </a:r>
            <a:r>
              <a:rPr lang="de"/>
              <a:t>. As a result, the separation of the colonies from Great Britain became official. The Constitution provides the legal and governmental framework for the United States.</a:t>
            </a:r>
            <a:endParaRPr/>
          </a:p>
          <a:p>
            <a:pPr indent="0" lvl="0" marL="0" rtl="0" algn="l">
              <a:spcBef>
                <a:spcPts val="1200"/>
              </a:spcBef>
              <a:spcAft>
                <a:spcPts val="0"/>
              </a:spcAft>
              <a:buNone/>
            </a:pPr>
            <a:r>
              <a:rPr lang="de"/>
              <a:t>This day is celebrated with fireworks, concerts, barbecues with friends and family as well as picnics, parades and baseball games.</a:t>
            </a:r>
            <a:endParaRPr/>
          </a:p>
          <a:p>
            <a:pPr indent="0" lvl="0" marL="0" rtl="0" algn="l">
              <a:spcBef>
                <a:spcPts val="1200"/>
              </a:spcBef>
              <a:spcAft>
                <a:spcPts val="1200"/>
              </a:spcAft>
              <a:buNone/>
            </a:pPr>
            <a:r>
              <a:rPr lang="de"/>
              <a:t>People are also dressed in the colors white, blue and red.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Accomplishments and Things We Learned</a:t>
            </a:r>
            <a:endParaRPr/>
          </a:p>
        </p:txBody>
      </p:sp>
      <p:sp>
        <p:nvSpPr>
          <p:cNvPr id="74" name="Google Shape;74;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We have created a project that offers insights into different cultures, countries and how different festivities and holidays are celebrated.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de"/>
              <a:t>We have learned that working on a project together virtually does come with challenges but can create wonderful things.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de"/>
              <a:t>We have learned a lot about different cultures ourselves and were able to deepen our </a:t>
            </a:r>
            <a:r>
              <a:rPr lang="de"/>
              <a:t>knowledge and understanding of diverse cultures.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de"/>
              <a:t>United States of America - Memorial Day</a:t>
            </a:r>
            <a:endParaRPr/>
          </a:p>
        </p:txBody>
      </p:sp>
      <p:sp>
        <p:nvSpPr>
          <p:cNvPr id="237" name="Google Shape;237;p4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de"/>
              <a:t>National Day of Mourning, which is celebrated on the </a:t>
            </a:r>
            <a:r>
              <a:rPr b="1" lang="de"/>
              <a:t>last Monday in May</a:t>
            </a:r>
            <a:r>
              <a:rPr lang="de"/>
              <a:t>, is the most important day of the year on which t</a:t>
            </a:r>
            <a:r>
              <a:rPr b="1" lang="de"/>
              <a:t>he nation mourns and honors its deceased servicemen and women</a:t>
            </a:r>
            <a:r>
              <a:rPr lang="de"/>
              <a:t>.</a:t>
            </a:r>
            <a:endParaRPr/>
          </a:p>
          <a:p>
            <a:pPr indent="0" lvl="0" marL="0" rtl="0" algn="l">
              <a:spcBef>
                <a:spcPts val="1200"/>
              </a:spcBef>
              <a:spcAft>
                <a:spcPts val="0"/>
              </a:spcAft>
              <a:buNone/>
            </a:pPr>
            <a:r>
              <a:rPr lang="de"/>
              <a:t>This federal holiday was founded to honor those who have died in American wars. It emerged during the American Civil War, when citizens laid flowers on the graves of those who had fallen in battle. </a:t>
            </a:r>
            <a:endParaRPr/>
          </a:p>
          <a:p>
            <a:pPr indent="0" lvl="0" marL="0" rtl="0" algn="l">
              <a:spcBef>
                <a:spcPts val="1200"/>
              </a:spcBef>
              <a:spcAft>
                <a:spcPts val="1200"/>
              </a:spcAft>
              <a:buNone/>
            </a:pPr>
            <a:r>
              <a:rPr lang="de"/>
              <a:t>On this day, many people take part in parades, go to the beach or have barbecues with friends and family. But in essence, Memorial Day is a day when Americans remember the sacrifices of those who have lost their lives in military service.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de"/>
              <a:t>United States of America - Thanksgiving Day </a:t>
            </a:r>
            <a:endParaRPr/>
          </a:p>
        </p:txBody>
      </p:sp>
      <p:sp>
        <p:nvSpPr>
          <p:cNvPr id="243" name="Google Shape;243;p4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Thanksgiving is celebrated every year on the </a:t>
            </a:r>
            <a:r>
              <a:rPr b="1" lang="de"/>
              <a:t>fourth Thursday in November</a:t>
            </a:r>
            <a:r>
              <a:rPr lang="de"/>
              <a:t>.</a:t>
            </a:r>
            <a:endParaRPr/>
          </a:p>
          <a:p>
            <a:pPr indent="0" lvl="0" marL="0" rtl="0" algn="l">
              <a:spcBef>
                <a:spcPts val="1200"/>
              </a:spcBef>
              <a:spcAft>
                <a:spcPts val="0"/>
              </a:spcAft>
              <a:buNone/>
            </a:pPr>
            <a:r>
              <a:rPr lang="de"/>
              <a:t>Thanksgiving has its </a:t>
            </a:r>
            <a:r>
              <a:rPr b="1" lang="de"/>
              <a:t>origins in harvest festivals</a:t>
            </a:r>
            <a:r>
              <a:rPr lang="de"/>
              <a:t>. Both in the cultures of the Pilgrims who set sail from England in 1620 and in those of the Native Americans they encountered, it was traditional to give thanks for an abundant harvest.</a:t>
            </a:r>
            <a:endParaRPr/>
          </a:p>
          <a:p>
            <a:pPr indent="0" lvl="0" marL="0" rtl="0" algn="l">
              <a:spcBef>
                <a:spcPts val="1200"/>
              </a:spcBef>
              <a:spcAft>
                <a:spcPts val="1200"/>
              </a:spcAft>
              <a:buNone/>
            </a:pPr>
            <a:r>
              <a:rPr lang="de"/>
              <a:t>In the United States, Thanksgiving brings family and friends together for a meal and other festivities. Traditional foods in America often include turkey, cranberries and pumpkin pie. Parades and football games have also long been connected with Thanksgiving.</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4"/>
          <p:cNvSpPr txBox="1"/>
          <p:nvPr>
            <p:ph type="ctrTitle"/>
          </p:nvPr>
        </p:nvSpPr>
        <p:spPr>
          <a:xfrm>
            <a:off x="311708" y="124952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de" sz="3500">
                <a:solidFill>
                  <a:srgbClr val="282828"/>
                </a:solidFill>
              </a:rPr>
              <a:t>Any Questions?</a:t>
            </a:r>
            <a:endParaRPr b="1" sz="3500">
              <a:solidFill>
                <a:srgbClr val="282828"/>
              </a:solidFill>
            </a:endParaRPr>
          </a:p>
          <a:p>
            <a:pPr indent="0" lvl="0" marL="0" rtl="0" algn="ctr">
              <a:spcBef>
                <a:spcPts val="0"/>
              </a:spcBef>
              <a:spcAft>
                <a:spcPts val="0"/>
              </a:spcAft>
              <a:buNone/>
            </a:pPr>
            <a:r>
              <a:t/>
            </a:r>
            <a:endParaRPr b="1" sz="3500">
              <a:solidFill>
                <a:srgbClr val="282828"/>
              </a:solidFill>
            </a:endParaRPr>
          </a:p>
          <a:p>
            <a:pPr indent="0" lvl="0" marL="0" rtl="0" algn="ctr">
              <a:spcBef>
                <a:spcPts val="0"/>
              </a:spcBef>
              <a:spcAft>
                <a:spcPts val="0"/>
              </a:spcAft>
              <a:buNone/>
            </a:pPr>
            <a:r>
              <a:rPr b="1" lang="de" sz="3500">
                <a:solidFill>
                  <a:srgbClr val="282828"/>
                </a:solidFill>
              </a:rPr>
              <a:t>Thanks for Your Attention!</a:t>
            </a:r>
            <a:endParaRPr b="1" sz="3500">
              <a:solidFill>
                <a:srgbClr val="28282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Three Things We Did Well </a:t>
            </a:r>
            <a:endParaRPr/>
          </a:p>
        </p:txBody>
      </p:sp>
      <p:sp>
        <p:nvSpPr>
          <p:cNvPr id="80" name="Google Shape;80;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de"/>
              <a:t>From the beginning on, we had a clear structure and plan as to how our project was going to progress.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de"/>
              <a:t>The organisation was great and we quickly sorted out who was going to take care of each </a:t>
            </a:r>
            <a:r>
              <a:rPr lang="de"/>
              <a:t>country</a:t>
            </a:r>
            <a:r>
              <a:rPr lang="de"/>
              <a:t>.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de"/>
              <a:t>We create a document that was accessible by all group members early on to ensure that we can all work together.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748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Three Things We Could Have Done Better </a:t>
            </a:r>
            <a:endParaRPr/>
          </a:p>
        </p:txBody>
      </p:sp>
      <p:sp>
        <p:nvSpPr>
          <p:cNvPr id="86" name="Google Shape;86;p17"/>
          <p:cNvSpPr txBox="1"/>
          <p:nvPr>
            <p:ph idx="1" type="body"/>
          </p:nvPr>
        </p:nvSpPr>
        <p:spPr>
          <a:xfrm>
            <a:off x="97375" y="894750"/>
            <a:ext cx="8520600" cy="3354000"/>
          </a:xfrm>
          <a:prstGeom prst="rect">
            <a:avLst/>
          </a:prstGeom>
        </p:spPr>
        <p:txBody>
          <a:bodyPr anchorCtr="0" anchor="t" bIns="91425" lIns="91425" spcFirstLastPara="1" rIns="91425" wrap="square" tIns="91425">
            <a:noAutofit/>
          </a:bodyPr>
          <a:lstStyle/>
          <a:p>
            <a:pPr indent="-329882" lvl="0" marL="457200" rtl="0" algn="just">
              <a:lnSpc>
                <a:spcPct val="105000"/>
              </a:lnSpc>
              <a:spcBef>
                <a:spcPts val="0"/>
              </a:spcBef>
              <a:spcAft>
                <a:spcPts val="0"/>
              </a:spcAft>
              <a:buSzPts val="1595"/>
              <a:buChar char="-"/>
            </a:pPr>
            <a:r>
              <a:rPr lang="de" sz="1595"/>
              <a:t>We could have included pictures or drawings to make the worksheets look more appealing to our learners. However, as we were unsure of the copyright laws in different countries, we were hesitant to do that. </a:t>
            </a:r>
            <a:endParaRPr sz="1595"/>
          </a:p>
          <a:p>
            <a:pPr indent="0" lvl="0" marL="457200" rtl="0" algn="just">
              <a:lnSpc>
                <a:spcPct val="105000"/>
              </a:lnSpc>
              <a:spcBef>
                <a:spcPts val="1200"/>
              </a:spcBef>
              <a:spcAft>
                <a:spcPts val="0"/>
              </a:spcAft>
              <a:buNone/>
            </a:pPr>
            <a:r>
              <a:t/>
            </a:r>
            <a:endParaRPr sz="1595"/>
          </a:p>
          <a:p>
            <a:pPr indent="-329882" lvl="0" marL="457200" rtl="0" algn="just">
              <a:lnSpc>
                <a:spcPct val="105000"/>
              </a:lnSpc>
              <a:spcBef>
                <a:spcPts val="1200"/>
              </a:spcBef>
              <a:spcAft>
                <a:spcPts val="0"/>
              </a:spcAft>
              <a:buSzPts val="1595"/>
              <a:buChar char="-"/>
            </a:pPr>
            <a:r>
              <a:rPr lang="de" sz="1595"/>
              <a:t>We could have added a comparative analysis section to highlight the similarities/differences between similar festivities,providing a better understanding of cultural diversity. However, with six countries involved, it was challenging to add due to organizational issues. </a:t>
            </a:r>
            <a:endParaRPr sz="1595"/>
          </a:p>
          <a:p>
            <a:pPr indent="0" lvl="0" marL="457200" rtl="0" algn="just">
              <a:lnSpc>
                <a:spcPct val="105000"/>
              </a:lnSpc>
              <a:spcBef>
                <a:spcPts val="1200"/>
              </a:spcBef>
              <a:spcAft>
                <a:spcPts val="0"/>
              </a:spcAft>
              <a:buNone/>
            </a:pPr>
            <a:r>
              <a:t/>
            </a:r>
            <a:endParaRPr sz="1595"/>
          </a:p>
          <a:p>
            <a:pPr indent="-329882" lvl="0" marL="457200" rtl="0" algn="just">
              <a:lnSpc>
                <a:spcPct val="105000"/>
              </a:lnSpc>
              <a:spcBef>
                <a:spcPts val="1200"/>
              </a:spcBef>
              <a:spcAft>
                <a:spcPts val="0"/>
              </a:spcAft>
              <a:buSzPts val="1595"/>
              <a:buChar char="-"/>
            </a:pPr>
            <a:r>
              <a:rPr lang="de" sz="1595"/>
              <a:t>We could have made the project more engaging by adding interactive elements like cultural exchange sessions, quizzes, or role-playing. Nevertheless, this was problematic due to time constraints and </a:t>
            </a:r>
            <a:r>
              <a:rPr lang="de" sz="1595"/>
              <a:t>coordination</a:t>
            </a:r>
            <a:r>
              <a:rPr lang="de" sz="1595"/>
              <a:t> across countries. </a:t>
            </a:r>
            <a:endParaRPr sz="1595"/>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Deliverable &amp; current state</a:t>
            </a:r>
            <a:endParaRPr/>
          </a:p>
        </p:txBody>
      </p:sp>
      <p:sp>
        <p:nvSpPr>
          <p:cNvPr id="92" name="Google Shape;92;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The deliverable of our project:</a:t>
            </a:r>
            <a:endParaRPr/>
          </a:p>
          <a:p>
            <a:pPr indent="0" lvl="0" marL="0" rtl="0" algn="l">
              <a:spcBef>
                <a:spcPts val="1200"/>
              </a:spcBef>
              <a:spcAft>
                <a:spcPts val="0"/>
              </a:spcAft>
              <a:buNone/>
            </a:pPr>
            <a:r>
              <a:rPr lang="de"/>
              <a:t>In the following slides you can find the deliverable of our project. Each participant has created an overview of a few celebrations in a different country. Moreover, we have created worksheets that could be used by other teachers that might use our work.</a:t>
            </a:r>
            <a:endParaRPr/>
          </a:p>
          <a:p>
            <a:pPr indent="0" lvl="0" marL="0" rtl="0" algn="l">
              <a:spcBef>
                <a:spcPts val="1200"/>
              </a:spcBef>
              <a:spcAft>
                <a:spcPts val="1200"/>
              </a:spcAft>
              <a:buNone/>
            </a:pPr>
            <a:r>
              <a:rPr lang="de"/>
              <a:t>Hence, the work on our project is finished. We have created our project and used this presentation to reflect on our work as a group. All of us were able to draw valuable lessons from this project.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de"/>
              <a:t>Overview of Our Project</a:t>
            </a:r>
            <a:endParaRPr/>
          </a:p>
        </p:txBody>
      </p:sp>
      <p:sp>
        <p:nvSpPr>
          <p:cNvPr id="98" name="Google Shape;98;p19"/>
          <p:cNvSpPr txBox="1"/>
          <p:nvPr>
            <p:ph idx="1" type="body"/>
          </p:nvPr>
        </p:nvSpPr>
        <p:spPr>
          <a:xfrm>
            <a:off x="311700" y="1049850"/>
            <a:ext cx="8520600" cy="3710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de"/>
              <a:t>We looked at important celebrations in 6 different countries. </a:t>
            </a:r>
            <a:br>
              <a:rPr lang="de"/>
            </a:br>
            <a:r>
              <a:rPr lang="de"/>
              <a:t>Germany, Ukraine, and Georgia were done by citizens of these countries.</a:t>
            </a:r>
            <a:br>
              <a:rPr lang="de"/>
            </a:br>
            <a:r>
              <a:rPr lang="de"/>
              <a:t>The United Kingdom and the United States of America were done by two of our group members that have spent some time there. </a:t>
            </a:r>
            <a:br>
              <a:rPr lang="de"/>
            </a:br>
            <a:r>
              <a:rPr lang="de"/>
              <a:t>Additionally, we added Ireland.</a:t>
            </a:r>
            <a:endParaRPr/>
          </a:p>
          <a:p>
            <a:pPr indent="0" lvl="0" marL="0" rtl="0" algn="l">
              <a:spcBef>
                <a:spcPts val="1200"/>
              </a:spcBef>
              <a:spcAft>
                <a:spcPts val="0"/>
              </a:spcAft>
              <a:buNone/>
            </a:pPr>
            <a:r>
              <a:rPr lang="de"/>
              <a:t>For each </a:t>
            </a:r>
            <a:r>
              <a:rPr lang="de"/>
              <a:t>country we chose 3 important celebrations. We created slides that described how each country celebrates these celebrations/holidays, as well as worksheets for our learners. </a:t>
            </a:r>
            <a:endParaRPr/>
          </a:p>
          <a:p>
            <a:pPr indent="0" lvl="0" marL="0" rtl="0" algn="l">
              <a:spcBef>
                <a:spcPts val="1200"/>
              </a:spcBef>
              <a:spcAft>
                <a:spcPts val="1200"/>
              </a:spcAft>
              <a:buNone/>
            </a:pPr>
            <a:r>
              <a:rPr lang="de"/>
              <a:t>We put an emphasis on traditional foods and traditions to provide an insight into how people celebrate these festivities!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de"/>
              <a:t>Georgia</a:t>
            </a:r>
            <a:endParaRPr>
              <a:latin typeface="Comfortaa"/>
              <a:ea typeface="Comfortaa"/>
              <a:cs typeface="Comfortaa"/>
              <a:sym typeface="Comfortaa"/>
            </a:endParaRPr>
          </a:p>
        </p:txBody>
      </p:sp>
      <p:sp>
        <p:nvSpPr>
          <p:cNvPr id="104" name="Google Shape;104;p20"/>
          <p:cNvSpPr txBox="1"/>
          <p:nvPr>
            <p:ph idx="1" type="body"/>
          </p:nvPr>
        </p:nvSpPr>
        <p:spPr>
          <a:xfrm>
            <a:off x="216000" y="1321350"/>
            <a:ext cx="8712000" cy="3354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de"/>
              <a:t>Georgia,</a:t>
            </a:r>
            <a:r>
              <a:rPr lang="de"/>
              <a:t> locally known as </a:t>
            </a:r>
            <a:r>
              <a:rPr b="1" i="1" lang="de"/>
              <a:t>Sakartvelo</a:t>
            </a:r>
            <a:r>
              <a:rPr lang="de"/>
              <a:t>, is a country situated </a:t>
            </a:r>
            <a:r>
              <a:rPr b="1" lang="de"/>
              <a:t>at the crossroads of Europe and Asia</a:t>
            </a:r>
            <a:r>
              <a:rPr lang="de"/>
              <a:t>. Due to its strategic location, it is rich in history, culture and has a strong </a:t>
            </a:r>
            <a:r>
              <a:rPr lang="de"/>
              <a:t>and</a:t>
            </a:r>
            <a:r>
              <a:rPr lang="de"/>
              <a:t> </a:t>
            </a:r>
            <a:r>
              <a:rPr lang="de"/>
              <a:t>deep</a:t>
            </a:r>
            <a:r>
              <a:rPr lang="de"/>
              <a:t> connection to its religious heritage and traditions. The three major celebrations for the Georgian people are: </a:t>
            </a:r>
            <a:endParaRPr/>
          </a:p>
          <a:p>
            <a:pPr indent="-342900" lvl="0" marL="457200" rtl="0" algn="l">
              <a:spcBef>
                <a:spcPts val="1200"/>
              </a:spcBef>
              <a:spcAft>
                <a:spcPts val="0"/>
              </a:spcAft>
              <a:buSzPts val="1800"/>
              <a:buChar char="●"/>
            </a:pPr>
            <a:r>
              <a:rPr lang="de"/>
              <a:t>New Year</a:t>
            </a:r>
            <a:endParaRPr/>
          </a:p>
          <a:p>
            <a:pPr indent="-342900" lvl="0" marL="457200" rtl="0" algn="l">
              <a:spcBef>
                <a:spcPts val="0"/>
              </a:spcBef>
              <a:spcAft>
                <a:spcPts val="0"/>
              </a:spcAft>
              <a:buSzPts val="1800"/>
              <a:buChar char="●"/>
            </a:pPr>
            <a:r>
              <a:rPr lang="de"/>
              <a:t>Easter </a:t>
            </a:r>
            <a:endParaRPr/>
          </a:p>
          <a:p>
            <a:pPr indent="-342900" lvl="0" marL="457200" rtl="0" algn="l">
              <a:spcBef>
                <a:spcPts val="0"/>
              </a:spcBef>
              <a:spcAft>
                <a:spcPts val="0"/>
              </a:spcAft>
              <a:buSzPts val="1800"/>
              <a:buChar char="●"/>
            </a:pPr>
            <a:r>
              <a:rPr lang="de"/>
              <a:t>Tbilisoba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311700" y="0"/>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de"/>
              <a:t>Georgia - New Year </a:t>
            </a:r>
            <a:endParaRPr/>
          </a:p>
        </p:txBody>
      </p:sp>
      <p:sp>
        <p:nvSpPr>
          <p:cNvPr id="110" name="Google Shape;110;p21"/>
          <p:cNvSpPr txBox="1"/>
          <p:nvPr>
            <p:ph idx="1" type="body"/>
          </p:nvPr>
        </p:nvSpPr>
        <p:spPr>
          <a:xfrm>
            <a:off x="311700" y="831300"/>
            <a:ext cx="8520600" cy="3747900"/>
          </a:xfrm>
          <a:prstGeom prst="rect">
            <a:avLst/>
          </a:prstGeom>
        </p:spPr>
        <p:txBody>
          <a:bodyPr anchorCtr="0" anchor="t" bIns="91425" lIns="91425" spcFirstLastPara="1" rIns="91425" wrap="square" tIns="91425">
            <a:noAutofit/>
          </a:bodyPr>
          <a:lstStyle/>
          <a:p>
            <a:pPr indent="0" lvl="0" marL="0" rtl="0" algn="just">
              <a:lnSpc>
                <a:spcPct val="85000"/>
              </a:lnSpc>
              <a:spcBef>
                <a:spcPts val="0"/>
              </a:spcBef>
              <a:spcAft>
                <a:spcPts val="0"/>
              </a:spcAft>
              <a:buNone/>
            </a:pPr>
            <a:r>
              <a:rPr lang="de" sz="1700"/>
              <a:t>New Year’s Eve (December 31) vividly reflects the ancient traditions, modern customs, and spiritual values of </a:t>
            </a:r>
            <a:r>
              <a:rPr lang="de" sz="1700"/>
              <a:t>Georgians</a:t>
            </a:r>
            <a:r>
              <a:rPr lang="de" sz="1700"/>
              <a:t>. </a:t>
            </a:r>
            <a:endParaRPr sz="1700"/>
          </a:p>
          <a:p>
            <a:pPr indent="0" lvl="0" marL="0" rtl="0" algn="just">
              <a:lnSpc>
                <a:spcPct val="85000"/>
              </a:lnSpc>
              <a:spcBef>
                <a:spcPts val="1200"/>
              </a:spcBef>
              <a:spcAft>
                <a:spcPts val="0"/>
              </a:spcAft>
              <a:buNone/>
            </a:pPr>
            <a:r>
              <a:t/>
            </a:r>
            <a:endParaRPr sz="1700"/>
          </a:p>
          <a:p>
            <a:pPr indent="-187200" lvl="0" marL="457200" rtl="0" algn="just">
              <a:lnSpc>
                <a:spcPct val="85000"/>
              </a:lnSpc>
              <a:spcBef>
                <a:spcPts val="1200"/>
              </a:spcBef>
              <a:spcAft>
                <a:spcPts val="0"/>
              </a:spcAft>
              <a:buNone/>
            </a:pPr>
            <a:r>
              <a:rPr lang="de" sz="1700"/>
              <a:t>–  A key custom is </a:t>
            </a:r>
            <a:r>
              <a:rPr lang="de" sz="1700"/>
              <a:t>the</a:t>
            </a:r>
            <a:r>
              <a:rPr lang="de" sz="1700"/>
              <a:t> hosting the first guest of the year, known as the </a:t>
            </a:r>
            <a:r>
              <a:rPr b="1" lang="de" sz="1700"/>
              <a:t>Mekvle,</a:t>
            </a:r>
            <a:r>
              <a:rPr lang="de" sz="1700"/>
              <a:t> in the family. It’s believed that this person should bring good luck and blessing in the </a:t>
            </a:r>
            <a:r>
              <a:rPr lang="de" sz="1700"/>
              <a:t>family.</a:t>
            </a:r>
            <a:endParaRPr sz="1700"/>
          </a:p>
          <a:p>
            <a:pPr indent="-187200" lvl="0" marL="457200" rtl="0" algn="just">
              <a:lnSpc>
                <a:spcPct val="85000"/>
              </a:lnSpc>
              <a:spcBef>
                <a:spcPts val="1200"/>
              </a:spcBef>
              <a:spcAft>
                <a:spcPts val="0"/>
              </a:spcAft>
              <a:buNone/>
            </a:pPr>
            <a:r>
              <a:rPr lang="de" sz="1700"/>
              <a:t>– A traditional Georgian Christmas tree is </a:t>
            </a:r>
            <a:r>
              <a:rPr b="1" lang="de" sz="1700"/>
              <a:t>Chichilaki</a:t>
            </a:r>
            <a:r>
              <a:rPr lang="de" sz="1700"/>
              <a:t>, made from hazelnut branches, </a:t>
            </a:r>
            <a:r>
              <a:rPr lang="de" sz="1700"/>
              <a:t>symbolizing renewal and purification. </a:t>
            </a:r>
            <a:r>
              <a:rPr lang="de" sz="1700"/>
              <a:t> </a:t>
            </a:r>
            <a:endParaRPr sz="1700"/>
          </a:p>
          <a:p>
            <a:pPr indent="-187200" lvl="0" marL="457200" rtl="0" algn="just">
              <a:lnSpc>
                <a:spcPct val="85000"/>
              </a:lnSpc>
              <a:spcBef>
                <a:spcPts val="1200"/>
              </a:spcBef>
              <a:spcAft>
                <a:spcPts val="0"/>
              </a:spcAft>
              <a:buNone/>
            </a:pPr>
            <a:r>
              <a:rPr lang="de" sz="1700"/>
              <a:t>– The festive meals include traditional dishes such as </a:t>
            </a:r>
            <a:r>
              <a:rPr b="1" lang="de" sz="1700"/>
              <a:t>Satsivi </a:t>
            </a:r>
            <a:r>
              <a:rPr lang="de" sz="1700"/>
              <a:t>(chicken or turkey in walnut sauce)</a:t>
            </a:r>
            <a:r>
              <a:rPr lang="de" sz="1700"/>
              <a:t>, </a:t>
            </a:r>
            <a:r>
              <a:rPr b="1" lang="de" sz="1700"/>
              <a:t>Khachapuri</a:t>
            </a:r>
            <a:r>
              <a:rPr lang="de" sz="1700"/>
              <a:t>, </a:t>
            </a:r>
            <a:r>
              <a:rPr b="1" lang="de" sz="1700"/>
              <a:t>Lobiani</a:t>
            </a:r>
            <a:r>
              <a:rPr lang="de" sz="1700"/>
              <a:t>, </a:t>
            </a:r>
            <a:r>
              <a:rPr b="1" lang="de" sz="1700"/>
              <a:t>Gozinaki</a:t>
            </a:r>
            <a:r>
              <a:rPr lang="de" sz="1700"/>
              <a:t> and </a:t>
            </a:r>
            <a:r>
              <a:rPr b="1" lang="de" sz="1700"/>
              <a:t>Churchkhela</a:t>
            </a:r>
            <a:r>
              <a:rPr lang="de" sz="1700"/>
              <a:t>. </a:t>
            </a:r>
            <a:endParaRPr sz="1700"/>
          </a:p>
          <a:p>
            <a:pPr indent="-187200" lvl="0" marL="457200" rtl="0" algn="just">
              <a:lnSpc>
                <a:spcPct val="85000"/>
              </a:lnSpc>
              <a:spcBef>
                <a:spcPts val="1200"/>
              </a:spcBef>
              <a:spcAft>
                <a:spcPts val="0"/>
              </a:spcAft>
              <a:buNone/>
            </a:pPr>
            <a:r>
              <a:t/>
            </a:r>
            <a:endParaRPr sz="1700"/>
          </a:p>
          <a:p>
            <a:pPr indent="0" lvl="0" marL="0" rtl="0" algn="just">
              <a:lnSpc>
                <a:spcPct val="85000"/>
              </a:lnSpc>
              <a:spcBef>
                <a:spcPts val="1200"/>
              </a:spcBef>
              <a:spcAft>
                <a:spcPts val="1200"/>
              </a:spcAft>
              <a:buNone/>
            </a:pPr>
            <a:r>
              <a:rPr b="1" lang="de" sz="1700"/>
              <a:t>Interesting</a:t>
            </a:r>
            <a:r>
              <a:rPr b="1" lang="de" sz="1700"/>
              <a:t> fact:</a:t>
            </a:r>
            <a:r>
              <a:rPr lang="de" sz="1700"/>
              <a:t> Georgians celebrate two New Years – the second one is on the 14th of January, known as the </a:t>
            </a:r>
            <a:r>
              <a:rPr b="1" lang="de" sz="1700"/>
              <a:t>‘’Old New Year”</a:t>
            </a:r>
            <a:r>
              <a:rPr lang="de" sz="1700"/>
              <a:t>. </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